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6" r:id="rId3"/>
    <p:sldId id="267" r:id="rId4"/>
    <p:sldId id="268" r:id="rId5"/>
    <p:sldId id="269" r:id="rId6"/>
    <p:sldId id="270" r:id="rId7"/>
    <p:sldId id="271" r:id="rId8"/>
    <p:sldId id="272" r:id="rId9"/>
    <p:sldId id="265"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0" d="100"/>
          <a:sy n="100" d="100"/>
        </p:scale>
        <p:origin x="954" y="2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jpg>
</file>

<file path=ppt/media/image11.jpeg>
</file>

<file path=ppt/media/image2.png>
</file>

<file path=ppt/media/image3.png>
</file>

<file path=ppt/media/image4.svg>
</file>

<file path=ppt/media/image5.png>
</file>

<file path=ppt/media/image6.png>
</file>

<file path=ppt/media/image7.pn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BBB74-65B8-6DA1-9005-C2C305AFF7C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C136CB3-E238-547C-F7DB-D0F9B439304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6A1A556-8226-8FA3-018C-CFF02621CA04}"/>
              </a:ext>
            </a:extLst>
          </p:cNvPr>
          <p:cNvSpPr>
            <a:spLocks noGrp="1"/>
          </p:cNvSpPr>
          <p:nvPr>
            <p:ph type="dt" sz="half" idx="10"/>
          </p:nvPr>
        </p:nvSpPr>
        <p:spPr/>
        <p:txBody>
          <a:bodyPr/>
          <a:lstStyle/>
          <a:p>
            <a:fld id="{002ABF89-5DF2-4474-99B7-C91375A5FBA5}" type="datetimeFigureOut">
              <a:rPr lang="en-US" smtClean="0"/>
              <a:t>1/24/2024</a:t>
            </a:fld>
            <a:endParaRPr lang="en-US"/>
          </a:p>
        </p:txBody>
      </p:sp>
      <p:sp>
        <p:nvSpPr>
          <p:cNvPr id="5" name="Footer Placeholder 4">
            <a:extLst>
              <a:ext uri="{FF2B5EF4-FFF2-40B4-BE49-F238E27FC236}">
                <a16:creationId xmlns:a16="http://schemas.microsoft.com/office/drawing/2014/main" id="{C14639B5-330D-84DE-C34D-D501841CAC0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FE98368-D695-C1B5-1501-64AB762DC85C}"/>
              </a:ext>
            </a:extLst>
          </p:cNvPr>
          <p:cNvSpPr>
            <a:spLocks noGrp="1"/>
          </p:cNvSpPr>
          <p:nvPr>
            <p:ph type="sldNum" sz="quarter" idx="12"/>
          </p:nvPr>
        </p:nvSpPr>
        <p:spPr/>
        <p:txBody>
          <a:bodyPr/>
          <a:lstStyle/>
          <a:p>
            <a:fld id="{79328231-61A8-4631-9D6A-C83B824E5404}" type="slidenum">
              <a:rPr lang="en-US" smtClean="0"/>
              <a:t>‹#›</a:t>
            </a:fld>
            <a:endParaRPr lang="en-US"/>
          </a:p>
        </p:txBody>
      </p:sp>
    </p:spTree>
    <p:extLst>
      <p:ext uri="{BB962C8B-B14F-4D97-AF65-F5344CB8AC3E}">
        <p14:creationId xmlns:p14="http://schemas.microsoft.com/office/powerpoint/2010/main" val="17216080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8EDE9-2210-8E54-422B-89480E43DE4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170739E-08D4-485F-E424-0D9AABCA99C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49BBC5A-A97B-2A07-5CCC-18D3B843B663}"/>
              </a:ext>
            </a:extLst>
          </p:cNvPr>
          <p:cNvSpPr>
            <a:spLocks noGrp="1"/>
          </p:cNvSpPr>
          <p:nvPr>
            <p:ph type="dt" sz="half" idx="10"/>
          </p:nvPr>
        </p:nvSpPr>
        <p:spPr/>
        <p:txBody>
          <a:bodyPr/>
          <a:lstStyle/>
          <a:p>
            <a:fld id="{002ABF89-5DF2-4474-99B7-C91375A5FBA5}" type="datetimeFigureOut">
              <a:rPr lang="en-US" smtClean="0"/>
              <a:t>1/24/2024</a:t>
            </a:fld>
            <a:endParaRPr lang="en-US"/>
          </a:p>
        </p:txBody>
      </p:sp>
      <p:sp>
        <p:nvSpPr>
          <p:cNvPr id="5" name="Footer Placeholder 4">
            <a:extLst>
              <a:ext uri="{FF2B5EF4-FFF2-40B4-BE49-F238E27FC236}">
                <a16:creationId xmlns:a16="http://schemas.microsoft.com/office/drawing/2014/main" id="{D0B61EC6-64E5-BDAD-6655-2E6062A219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EC7012-287B-AEA5-3441-C817661DAFC3}"/>
              </a:ext>
            </a:extLst>
          </p:cNvPr>
          <p:cNvSpPr>
            <a:spLocks noGrp="1"/>
          </p:cNvSpPr>
          <p:nvPr>
            <p:ph type="sldNum" sz="quarter" idx="12"/>
          </p:nvPr>
        </p:nvSpPr>
        <p:spPr/>
        <p:txBody>
          <a:bodyPr/>
          <a:lstStyle/>
          <a:p>
            <a:fld id="{79328231-61A8-4631-9D6A-C83B824E5404}" type="slidenum">
              <a:rPr lang="en-US" smtClean="0"/>
              <a:t>‹#›</a:t>
            </a:fld>
            <a:endParaRPr lang="en-US"/>
          </a:p>
        </p:txBody>
      </p:sp>
    </p:spTree>
    <p:extLst>
      <p:ext uri="{BB962C8B-B14F-4D97-AF65-F5344CB8AC3E}">
        <p14:creationId xmlns:p14="http://schemas.microsoft.com/office/powerpoint/2010/main" val="25053152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3336BEB-F678-8F9C-59B1-DA712191D95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1338BC6-4CDF-0CEC-AF94-F6E4E608E40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D81F221-17EB-8644-FD7D-AF24D28A50B4}"/>
              </a:ext>
            </a:extLst>
          </p:cNvPr>
          <p:cNvSpPr>
            <a:spLocks noGrp="1"/>
          </p:cNvSpPr>
          <p:nvPr>
            <p:ph type="dt" sz="half" idx="10"/>
          </p:nvPr>
        </p:nvSpPr>
        <p:spPr/>
        <p:txBody>
          <a:bodyPr/>
          <a:lstStyle/>
          <a:p>
            <a:fld id="{002ABF89-5DF2-4474-99B7-C91375A5FBA5}" type="datetimeFigureOut">
              <a:rPr lang="en-US" smtClean="0"/>
              <a:t>1/24/2024</a:t>
            </a:fld>
            <a:endParaRPr lang="en-US"/>
          </a:p>
        </p:txBody>
      </p:sp>
      <p:sp>
        <p:nvSpPr>
          <p:cNvPr id="5" name="Footer Placeholder 4">
            <a:extLst>
              <a:ext uri="{FF2B5EF4-FFF2-40B4-BE49-F238E27FC236}">
                <a16:creationId xmlns:a16="http://schemas.microsoft.com/office/drawing/2014/main" id="{8500F9B7-8EB3-566F-87FD-9889A2F8F3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4356E59-7F1C-53D8-8B5F-C1160F711E01}"/>
              </a:ext>
            </a:extLst>
          </p:cNvPr>
          <p:cNvSpPr>
            <a:spLocks noGrp="1"/>
          </p:cNvSpPr>
          <p:nvPr>
            <p:ph type="sldNum" sz="quarter" idx="12"/>
          </p:nvPr>
        </p:nvSpPr>
        <p:spPr/>
        <p:txBody>
          <a:bodyPr/>
          <a:lstStyle/>
          <a:p>
            <a:fld id="{79328231-61A8-4631-9D6A-C83B824E5404}" type="slidenum">
              <a:rPr lang="en-US" smtClean="0"/>
              <a:t>‹#›</a:t>
            </a:fld>
            <a:endParaRPr lang="en-US"/>
          </a:p>
        </p:txBody>
      </p:sp>
    </p:spTree>
    <p:extLst>
      <p:ext uri="{BB962C8B-B14F-4D97-AF65-F5344CB8AC3E}">
        <p14:creationId xmlns:p14="http://schemas.microsoft.com/office/powerpoint/2010/main" val="33284023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1F25EB-A8E0-0647-3CA7-44E48CA21DC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447D0CC-F50D-FD34-E43E-5EAFC53C4B8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EBD47BB-2557-15B6-9D22-CEF335409C31}"/>
              </a:ext>
            </a:extLst>
          </p:cNvPr>
          <p:cNvSpPr>
            <a:spLocks noGrp="1"/>
          </p:cNvSpPr>
          <p:nvPr>
            <p:ph type="dt" sz="half" idx="10"/>
          </p:nvPr>
        </p:nvSpPr>
        <p:spPr/>
        <p:txBody>
          <a:bodyPr/>
          <a:lstStyle/>
          <a:p>
            <a:fld id="{002ABF89-5DF2-4474-99B7-C91375A5FBA5}" type="datetimeFigureOut">
              <a:rPr lang="en-US" smtClean="0"/>
              <a:t>1/24/2024</a:t>
            </a:fld>
            <a:endParaRPr lang="en-US"/>
          </a:p>
        </p:txBody>
      </p:sp>
      <p:sp>
        <p:nvSpPr>
          <p:cNvPr id="5" name="Footer Placeholder 4">
            <a:extLst>
              <a:ext uri="{FF2B5EF4-FFF2-40B4-BE49-F238E27FC236}">
                <a16:creationId xmlns:a16="http://schemas.microsoft.com/office/drawing/2014/main" id="{9CEA560D-1B4E-6EDA-267B-D0808438B4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090263A-A73D-194F-7D4F-FD19ECC7AD8E}"/>
              </a:ext>
            </a:extLst>
          </p:cNvPr>
          <p:cNvSpPr>
            <a:spLocks noGrp="1"/>
          </p:cNvSpPr>
          <p:nvPr>
            <p:ph type="sldNum" sz="quarter" idx="12"/>
          </p:nvPr>
        </p:nvSpPr>
        <p:spPr/>
        <p:txBody>
          <a:bodyPr/>
          <a:lstStyle/>
          <a:p>
            <a:fld id="{79328231-61A8-4631-9D6A-C83B824E5404}" type="slidenum">
              <a:rPr lang="en-US" smtClean="0"/>
              <a:t>‹#›</a:t>
            </a:fld>
            <a:endParaRPr lang="en-US"/>
          </a:p>
        </p:txBody>
      </p:sp>
    </p:spTree>
    <p:extLst>
      <p:ext uri="{BB962C8B-B14F-4D97-AF65-F5344CB8AC3E}">
        <p14:creationId xmlns:p14="http://schemas.microsoft.com/office/powerpoint/2010/main" val="38632162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E7C665-5C71-2B7E-9AE1-EB97EAB32D9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BC58515-A370-0902-3188-40C45748BCD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A6B7F38-68D2-4F5B-BFC0-4CEF2E0F5CBD}"/>
              </a:ext>
            </a:extLst>
          </p:cNvPr>
          <p:cNvSpPr>
            <a:spLocks noGrp="1"/>
          </p:cNvSpPr>
          <p:nvPr>
            <p:ph type="dt" sz="half" idx="10"/>
          </p:nvPr>
        </p:nvSpPr>
        <p:spPr/>
        <p:txBody>
          <a:bodyPr/>
          <a:lstStyle/>
          <a:p>
            <a:fld id="{002ABF89-5DF2-4474-99B7-C91375A5FBA5}" type="datetimeFigureOut">
              <a:rPr lang="en-US" smtClean="0"/>
              <a:t>1/24/2024</a:t>
            </a:fld>
            <a:endParaRPr lang="en-US"/>
          </a:p>
        </p:txBody>
      </p:sp>
      <p:sp>
        <p:nvSpPr>
          <p:cNvPr id="5" name="Footer Placeholder 4">
            <a:extLst>
              <a:ext uri="{FF2B5EF4-FFF2-40B4-BE49-F238E27FC236}">
                <a16:creationId xmlns:a16="http://schemas.microsoft.com/office/drawing/2014/main" id="{18629C5B-46DB-D545-C6DF-A2A25F72B3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65C0E24-56B9-BE05-0F78-466B42A98E55}"/>
              </a:ext>
            </a:extLst>
          </p:cNvPr>
          <p:cNvSpPr>
            <a:spLocks noGrp="1"/>
          </p:cNvSpPr>
          <p:nvPr>
            <p:ph type="sldNum" sz="quarter" idx="12"/>
          </p:nvPr>
        </p:nvSpPr>
        <p:spPr/>
        <p:txBody>
          <a:bodyPr/>
          <a:lstStyle/>
          <a:p>
            <a:fld id="{79328231-61A8-4631-9D6A-C83B824E5404}" type="slidenum">
              <a:rPr lang="en-US" smtClean="0"/>
              <a:t>‹#›</a:t>
            </a:fld>
            <a:endParaRPr lang="en-US"/>
          </a:p>
        </p:txBody>
      </p:sp>
    </p:spTree>
    <p:extLst>
      <p:ext uri="{BB962C8B-B14F-4D97-AF65-F5344CB8AC3E}">
        <p14:creationId xmlns:p14="http://schemas.microsoft.com/office/powerpoint/2010/main" val="6397694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4F6BC3-33AB-84C9-0A9B-DDF4D2239C4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2DEDBDA-F907-3DF0-47EB-6BE1389BFF5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3222481-65A8-757D-EDCC-FA0721740C6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55DE357-BA93-0DE1-C85F-231436CC9F5B}"/>
              </a:ext>
            </a:extLst>
          </p:cNvPr>
          <p:cNvSpPr>
            <a:spLocks noGrp="1"/>
          </p:cNvSpPr>
          <p:nvPr>
            <p:ph type="dt" sz="half" idx="10"/>
          </p:nvPr>
        </p:nvSpPr>
        <p:spPr/>
        <p:txBody>
          <a:bodyPr/>
          <a:lstStyle/>
          <a:p>
            <a:fld id="{002ABF89-5DF2-4474-99B7-C91375A5FBA5}" type="datetimeFigureOut">
              <a:rPr lang="en-US" smtClean="0"/>
              <a:t>1/24/2024</a:t>
            </a:fld>
            <a:endParaRPr lang="en-US"/>
          </a:p>
        </p:txBody>
      </p:sp>
      <p:sp>
        <p:nvSpPr>
          <p:cNvPr id="6" name="Footer Placeholder 5">
            <a:extLst>
              <a:ext uri="{FF2B5EF4-FFF2-40B4-BE49-F238E27FC236}">
                <a16:creationId xmlns:a16="http://schemas.microsoft.com/office/drawing/2014/main" id="{478D096F-4F2A-E0B6-E935-66B86ADC42B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303E7F6-0C41-51BE-3683-902AAFC033B4}"/>
              </a:ext>
            </a:extLst>
          </p:cNvPr>
          <p:cNvSpPr>
            <a:spLocks noGrp="1"/>
          </p:cNvSpPr>
          <p:nvPr>
            <p:ph type="sldNum" sz="quarter" idx="12"/>
          </p:nvPr>
        </p:nvSpPr>
        <p:spPr/>
        <p:txBody>
          <a:bodyPr/>
          <a:lstStyle/>
          <a:p>
            <a:fld id="{79328231-61A8-4631-9D6A-C83B824E5404}" type="slidenum">
              <a:rPr lang="en-US" smtClean="0"/>
              <a:t>‹#›</a:t>
            </a:fld>
            <a:endParaRPr lang="en-US"/>
          </a:p>
        </p:txBody>
      </p:sp>
    </p:spTree>
    <p:extLst>
      <p:ext uri="{BB962C8B-B14F-4D97-AF65-F5344CB8AC3E}">
        <p14:creationId xmlns:p14="http://schemas.microsoft.com/office/powerpoint/2010/main" val="17778399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9423B-6C6D-B8FB-AA04-39DD76B313B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9BB357A-60C9-862A-A29E-E5E9D4AB1A7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AC9D69-57EB-F651-054D-A06AC41E3A6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0AA7AC7-9457-5A03-5581-676682F18D0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5597841-F07A-1BA3-E56C-7306EA2D079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C7EA6B0-AE10-5719-2D15-B89E6CCA59AF}"/>
              </a:ext>
            </a:extLst>
          </p:cNvPr>
          <p:cNvSpPr>
            <a:spLocks noGrp="1"/>
          </p:cNvSpPr>
          <p:nvPr>
            <p:ph type="dt" sz="half" idx="10"/>
          </p:nvPr>
        </p:nvSpPr>
        <p:spPr/>
        <p:txBody>
          <a:bodyPr/>
          <a:lstStyle/>
          <a:p>
            <a:fld id="{002ABF89-5DF2-4474-99B7-C91375A5FBA5}" type="datetimeFigureOut">
              <a:rPr lang="en-US" smtClean="0"/>
              <a:t>1/24/2024</a:t>
            </a:fld>
            <a:endParaRPr lang="en-US"/>
          </a:p>
        </p:txBody>
      </p:sp>
      <p:sp>
        <p:nvSpPr>
          <p:cNvPr id="8" name="Footer Placeholder 7">
            <a:extLst>
              <a:ext uri="{FF2B5EF4-FFF2-40B4-BE49-F238E27FC236}">
                <a16:creationId xmlns:a16="http://schemas.microsoft.com/office/drawing/2014/main" id="{C39BE9C8-0837-10B1-10F5-D0A340CE27F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53FC944-BA57-44F9-11A9-154139952CE5}"/>
              </a:ext>
            </a:extLst>
          </p:cNvPr>
          <p:cNvSpPr>
            <a:spLocks noGrp="1"/>
          </p:cNvSpPr>
          <p:nvPr>
            <p:ph type="sldNum" sz="quarter" idx="12"/>
          </p:nvPr>
        </p:nvSpPr>
        <p:spPr/>
        <p:txBody>
          <a:bodyPr/>
          <a:lstStyle/>
          <a:p>
            <a:fld id="{79328231-61A8-4631-9D6A-C83B824E5404}" type="slidenum">
              <a:rPr lang="en-US" smtClean="0"/>
              <a:t>‹#›</a:t>
            </a:fld>
            <a:endParaRPr lang="en-US"/>
          </a:p>
        </p:txBody>
      </p:sp>
    </p:spTree>
    <p:extLst>
      <p:ext uri="{BB962C8B-B14F-4D97-AF65-F5344CB8AC3E}">
        <p14:creationId xmlns:p14="http://schemas.microsoft.com/office/powerpoint/2010/main" val="30104680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1EC16F-01AD-483C-057C-01855F3606F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7133031-B1C4-EBAB-6092-11F9AFAAEECA}"/>
              </a:ext>
            </a:extLst>
          </p:cNvPr>
          <p:cNvSpPr>
            <a:spLocks noGrp="1"/>
          </p:cNvSpPr>
          <p:nvPr>
            <p:ph type="dt" sz="half" idx="10"/>
          </p:nvPr>
        </p:nvSpPr>
        <p:spPr/>
        <p:txBody>
          <a:bodyPr/>
          <a:lstStyle/>
          <a:p>
            <a:fld id="{002ABF89-5DF2-4474-99B7-C91375A5FBA5}" type="datetimeFigureOut">
              <a:rPr lang="en-US" smtClean="0"/>
              <a:t>1/24/2024</a:t>
            </a:fld>
            <a:endParaRPr lang="en-US"/>
          </a:p>
        </p:txBody>
      </p:sp>
      <p:sp>
        <p:nvSpPr>
          <p:cNvPr id="4" name="Footer Placeholder 3">
            <a:extLst>
              <a:ext uri="{FF2B5EF4-FFF2-40B4-BE49-F238E27FC236}">
                <a16:creationId xmlns:a16="http://schemas.microsoft.com/office/drawing/2014/main" id="{331F2563-1319-2F27-EF67-81F53E67653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86615FE-7CA9-6231-9EAF-9615F2A6D9D0}"/>
              </a:ext>
            </a:extLst>
          </p:cNvPr>
          <p:cNvSpPr>
            <a:spLocks noGrp="1"/>
          </p:cNvSpPr>
          <p:nvPr>
            <p:ph type="sldNum" sz="quarter" idx="12"/>
          </p:nvPr>
        </p:nvSpPr>
        <p:spPr/>
        <p:txBody>
          <a:bodyPr/>
          <a:lstStyle/>
          <a:p>
            <a:fld id="{79328231-61A8-4631-9D6A-C83B824E5404}" type="slidenum">
              <a:rPr lang="en-US" smtClean="0"/>
              <a:t>‹#›</a:t>
            </a:fld>
            <a:endParaRPr lang="en-US"/>
          </a:p>
        </p:txBody>
      </p:sp>
    </p:spTree>
    <p:extLst>
      <p:ext uri="{BB962C8B-B14F-4D97-AF65-F5344CB8AC3E}">
        <p14:creationId xmlns:p14="http://schemas.microsoft.com/office/powerpoint/2010/main" val="22460374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9A1C48A-A763-E460-038E-9CBBAC73CAD3}"/>
              </a:ext>
            </a:extLst>
          </p:cNvPr>
          <p:cNvSpPr>
            <a:spLocks noGrp="1"/>
          </p:cNvSpPr>
          <p:nvPr>
            <p:ph type="dt" sz="half" idx="10"/>
          </p:nvPr>
        </p:nvSpPr>
        <p:spPr/>
        <p:txBody>
          <a:bodyPr/>
          <a:lstStyle/>
          <a:p>
            <a:fld id="{002ABF89-5DF2-4474-99B7-C91375A5FBA5}" type="datetimeFigureOut">
              <a:rPr lang="en-US" smtClean="0"/>
              <a:t>1/24/2024</a:t>
            </a:fld>
            <a:endParaRPr lang="en-US"/>
          </a:p>
        </p:txBody>
      </p:sp>
      <p:sp>
        <p:nvSpPr>
          <p:cNvPr id="3" name="Footer Placeholder 2">
            <a:extLst>
              <a:ext uri="{FF2B5EF4-FFF2-40B4-BE49-F238E27FC236}">
                <a16:creationId xmlns:a16="http://schemas.microsoft.com/office/drawing/2014/main" id="{3092F374-B378-68F1-9F85-FD8CBCA4117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DC95D8D-4CAA-C5E8-A88C-155B11F068EE}"/>
              </a:ext>
            </a:extLst>
          </p:cNvPr>
          <p:cNvSpPr>
            <a:spLocks noGrp="1"/>
          </p:cNvSpPr>
          <p:nvPr>
            <p:ph type="sldNum" sz="quarter" idx="12"/>
          </p:nvPr>
        </p:nvSpPr>
        <p:spPr/>
        <p:txBody>
          <a:bodyPr/>
          <a:lstStyle/>
          <a:p>
            <a:fld id="{79328231-61A8-4631-9D6A-C83B824E5404}" type="slidenum">
              <a:rPr lang="en-US" smtClean="0"/>
              <a:t>‹#›</a:t>
            </a:fld>
            <a:endParaRPr lang="en-US"/>
          </a:p>
        </p:txBody>
      </p:sp>
    </p:spTree>
    <p:extLst>
      <p:ext uri="{BB962C8B-B14F-4D97-AF65-F5344CB8AC3E}">
        <p14:creationId xmlns:p14="http://schemas.microsoft.com/office/powerpoint/2010/main" val="12032499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035BD2-09B2-032D-137E-5B9B3DE548E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19A9CBF-C47F-6569-BFF3-E04BBB0D4A3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3640A38-A4DC-4E4A-F379-6E1D161FD6A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A44C34A-D282-39AF-D53D-54E5FA5B84C6}"/>
              </a:ext>
            </a:extLst>
          </p:cNvPr>
          <p:cNvSpPr>
            <a:spLocks noGrp="1"/>
          </p:cNvSpPr>
          <p:nvPr>
            <p:ph type="dt" sz="half" idx="10"/>
          </p:nvPr>
        </p:nvSpPr>
        <p:spPr/>
        <p:txBody>
          <a:bodyPr/>
          <a:lstStyle/>
          <a:p>
            <a:fld id="{002ABF89-5DF2-4474-99B7-C91375A5FBA5}" type="datetimeFigureOut">
              <a:rPr lang="en-US" smtClean="0"/>
              <a:t>1/24/2024</a:t>
            </a:fld>
            <a:endParaRPr lang="en-US"/>
          </a:p>
        </p:txBody>
      </p:sp>
      <p:sp>
        <p:nvSpPr>
          <p:cNvPr id="6" name="Footer Placeholder 5">
            <a:extLst>
              <a:ext uri="{FF2B5EF4-FFF2-40B4-BE49-F238E27FC236}">
                <a16:creationId xmlns:a16="http://schemas.microsoft.com/office/drawing/2014/main" id="{939676D2-4580-0FC4-F2E1-AB5AA7604D1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39133F3-DF23-5EFB-CFDF-C00A8ED92CD9}"/>
              </a:ext>
            </a:extLst>
          </p:cNvPr>
          <p:cNvSpPr>
            <a:spLocks noGrp="1"/>
          </p:cNvSpPr>
          <p:nvPr>
            <p:ph type="sldNum" sz="quarter" idx="12"/>
          </p:nvPr>
        </p:nvSpPr>
        <p:spPr/>
        <p:txBody>
          <a:bodyPr/>
          <a:lstStyle/>
          <a:p>
            <a:fld id="{79328231-61A8-4631-9D6A-C83B824E5404}" type="slidenum">
              <a:rPr lang="en-US" smtClean="0"/>
              <a:t>‹#›</a:t>
            </a:fld>
            <a:endParaRPr lang="en-US"/>
          </a:p>
        </p:txBody>
      </p:sp>
    </p:spTree>
    <p:extLst>
      <p:ext uri="{BB962C8B-B14F-4D97-AF65-F5344CB8AC3E}">
        <p14:creationId xmlns:p14="http://schemas.microsoft.com/office/powerpoint/2010/main" val="24445519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CD3CD2-9586-67EA-9D51-3BB3491C5BF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27EC7E4-267C-0F12-EC91-4E56A4720AD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B0E2B04-382F-F335-E504-088B661C763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2604D7B-5A23-49E0-B661-BC76C82B6A86}"/>
              </a:ext>
            </a:extLst>
          </p:cNvPr>
          <p:cNvSpPr>
            <a:spLocks noGrp="1"/>
          </p:cNvSpPr>
          <p:nvPr>
            <p:ph type="dt" sz="half" idx="10"/>
          </p:nvPr>
        </p:nvSpPr>
        <p:spPr/>
        <p:txBody>
          <a:bodyPr/>
          <a:lstStyle/>
          <a:p>
            <a:fld id="{002ABF89-5DF2-4474-99B7-C91375A5FBA5}" type="datetimeFigureOut">
              <a:rPr lang="en-US" smtClean="0"/>
              <a:t>1/24/2024</a:t>
            </a:fld>
            <a:endParaRPr lang="en-US"/>
          </a:p>
        </p:txBody>
      </p:sp>
      <p:sp>
        <p:nvSpPr>
          <p:cNvPr id="6" name="Footer Placeholder 5">
            <a:extLst>
              <a:ext uri="{FF2B5EF4-FFF2-40B4-BE49-F238E27FC236}">
                <a16:creationId xmlns:a16="http://schemas.microsoft.com/office/drawing/2014/main" id="{EA3CAAF3-8CE8-F303-D8FB-12BC7109645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E5D7C02-B5D2-6AD4-47AE-AF0F59BD792A}"/>
              </a:ext>
            </a:extLst>
          </p:cNvPr>
          <p:cNvSpPr>
            <a:spLocks noGrp="1"/>
          </p:cNvSpPr>
          <p:nvPr>
            <p:ph type="sldNum" sz="quarter" idx="12"/>
          </p:nvPr>
        </p:nvSpPr>
        <p:spPr/>
        <p:txBody>
          <a:bodyPr/>
          <a:lstStyle/>
          <a:p>
            <a:fld id="{79328231-61A8-4631-9D6A-C83B824E5404}" type="slidenum">
              <a:rPr lang="en-US" smtClean="0"/>
              <a:t>‹#›</a:t>
            </a:fld>
            <a:endParaRPr lang="en-US"/>
          </a:p>
        </p:txBody>
      </p:sp>
    </p:spTree>
    <p:extLst>
      <p:ext uri="{BB962C8B-B14F-4D97-AF65-F5344CB8AC3E}">
        <p14:creationId xmlns:p14="http://schemas.microsoft.com/office/powerpoint/2010/main" val="28413730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2A65E25-DA69-E30C-76D2-7A06A19D3F2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C246717-0D07-E5FD-1167-C6F35FD02A5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AD76CD0-69E6-A4FE-A058-0D014E30151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02ABF89-5DF2-4474-99B7-C91375A5FBA5}" type="datetimeFigureOut">
              <a:rPr lang="en-US" smtClean="0"/>
              <a:t>1/24/2024</a:t>
            </a:fld>
            <a:endParaRPr lang="en-US"/>
          </a:p>
        </p:txBody>
      </p:sp>
      <p:sp>
        <p:nvSpPr>
          <p:cNvPr id="5" name="Footer Placeholder 4">
            <a:extLst>
              <a:ext uri="{FF2B5EF4-FFF2-40B4-BE49-F238E27FC236}">
                <a16:creationId xmlns:a16="http://schemas.microsoft.com/office/drawing/2014/main" id="{E633A411-1EA0-AA9C-4B4A-56B0B95F9A4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3C92200-EABD-2092-C78B-8841B0E71AE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9328231-61A8-4631-9D6A-C83B824E5404}" type="slidenum">
              <a:rPr lang="en-US" smtClean="0"/>
              <a:t>‹#›</a:t>
            </a:fld>
            <a:endParaRPr lang="en-US"/>
          </a:p>
        </p:txBody>
      </p:sp>
    </p:spTree>
    <p:extLst>
      <p:ext uri="{BB962C8B-B14F-4D97-AF65-F5344CB8AC3E}">
        <p14:creationId xmlns:p14="http://schemas.microsoft.com/office/powerpoint/2010/main" val="40712111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jpg"/></Relationships>
</file>

<file path=ppt/slides/_rels/slide8.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colorful drawing of a brain&#10;&#10;Description automatically generated">
            <a:extLst>
              <a:ext uri="{FF2B5EF4-FFF2-40B4-BE49-F238E27FC236}">
                <a16:creationId xmlns:a16="http://schemas.microsoft.com/office/drawing/2014/main" id="{655E465D-9B68-A6BB-F9BA-D4B86D08615D}"/>
              </a:ext>
            </a:extLst>
          </p:cNvPr>
          <p:cNvPicPr>
            <a:picLocks noChangeAspect="1"/>
          </p:cNvPicPr>
          <p:nvPr/>
        </p:nvPicPr>
        <p:blipFill rotWithShape="1">
          <a:blip r:embed="rId2">
            <a:extLst>
              <a:ext uri="{28A0092B-C50C-407E-A947-70E740481C1C}">
                <a14:useLocalDpi xmlns:a14="http://schemas.microsoft.com/office/drawing/2010/main" val="0"/>
              </a:ext>
            </a:extLst>
          </a:blip>
          <a:srcRect t="299" r="1" b="3033"/>
          <a:stretch/>
        </p:blipFill>
        <p:spPr bwMode="auto">
          <a:xfrm>
            <a:off x="5101771" y="10"/>
            <a:ext cx="7094361" cy="6857989"/>
          </a:xfrm>
          <a:prstGeom prst="rect">
            <a:avLst/>
          </a:prstGeom>
          <a:noFill/>
        </p:spPr>
      </p:pic>
      <p:sp>
        <p:nvSpPr>
          <p:cNvPr id="61" name="Rectangle 60">
            <a:extLst>
              <a:ext uri="{FF2B5EF4-FFF2-40B4-BE49-F238E27FC236}">
                <a16:creationId xmlns:a16="http://schemas.microsoft.com/office/drawing/2014/main" id="{A34066D6-1B59-4642-A86D-39464CEE97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
            <a:ext cx="5272088" cy="68580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Arc 62">
            <a:extLst>
              <a:ext uri="{FF2B5EF4-FFF2-40B4-BE49-F238E27FC236}">
                <a16:creationId xmlns:a16="http://schemas.microsoft.com/office/drawing/2014/main" id="{18E928D9-3091-4385-B979-265D55AD02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303011">
            <a:off x="1718653" y="700861"/>
            <a:ext cx="2987899" cy="2987899"/>
          </a:xfrm>
          <a:prstGeom prst="arc">
            <a:avLst>
              <a:gd name="adj1" fmla="val 14612914"/>
              <a:gd name="adj2" fmla="val 0"/>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951FAA4-DB6B-566B-32D6-9183A98F2E48}"/>
              </a:ext>
            </a:extLst>
          </p:cNvPr>
          <p:cNvSpPr>
            <a:spLocks noGrp="1"/>
          </p:cNvSpPr>
          <p:nvPr>
            <p:ph type="ctrTitle"/>
          </p:nvPr>
        </p:nvSpPr>
        <p:spPr>
          <a:xfrm>
            <a:off x="643467" y="795509"/>
            <a:ext cx="4092525" cy="2798604"/>
          </a:xfrm>
        </p:spPr>
        <p:txBody>
          <a:bodyPr>
            <a:normAutofit/>
          </a:bodyPr>
          <a:lstStyle/>
          <a:p>
            <a:r>
              <a:rPr lang="en-US">
                <a:solidFill>
                  <a:srgbClr val="FFFFFF"/>
                </a:solidFill>
              </a:rPr>
              <a:t>Knowledge Explorer PDF </a:t>
            </a:r>
          </a:p>
        </p:txBody>
      </p:sp>
      <p:sp>
        <p:nvSpPr>
          <p:cNvPr id="65" name="Oval 64">
            <a:extLst>
              <a:ext uri="{FF2B5EF4-FFF2-40B4-BE49-F238E27FC236}">
                <a16:creationId xmlns:a16="http://schemas.microsoft.com/office/drawing/2014/main" id="{7D602432-D774-4CF5-94E8-7D52D01059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01186" y="4626633"/>
            <a:ext cx="491961" cy="491961"/>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3" name="Subtitle 2">
            <a:extLst>
              <a:ext uri="{FF2B5EF4-FFF2-40B4-BE49-F238E27FC236}">
                <a16:creationId xmlns:a16="http://schemas.microsoft.com/office/drawing/2014/main" id="{19C78E65-A8A1-A5C4-AB42-B09AA90CBC21}"/>
              </a:ext>
            </a:extLst>
          </p:cNvPr>
          <p:cNvSpPr>
            <a:spLocks noGrp="1"/>
          </p:cNvSpPr>
          <p:nvPr>
            <p:ph type="subTitle" idx="1"/>
          </p:nvPr>
        </p:nvSpPr>
        <p:spPr>
          <a:xfrm>
            <a:off x="643467" y="3686187"/>
            <a:ext cx="4092525" cy="2292581"/>
          </a:xfrm>
        </p:spPr>
        <p:txBody>
          <a:bodyPr>
            <a:normAutofit/>
          </a:bodyPr>
          <a:lstStyle/>
          <a:p>
            <a:r>
              <a:rPr lang="en-US">
                <a:solidFill>
                  <a:srgbClr val="FFFFFF"/>
                </a:solidFill>
              </a:rPr>
              <a:t>Semantic Search and Q&amp;A System for PDF Documents</a:t>
            </a:r>
          </a:p>
        </p:txBody>
      </p:sp>
      <p:sp>
        <p:nvSpPr>
          <p:cNvPr id="67" name="Rectangle 66">
            <a:extLst>
              <a:ext uri="{FF2B5EF4-FFF2-40B4-BE49-F238E27FC236}">
                <a16:creationId xmlns:a16="http://schemas.microsoft.com/office/drawing/2014/main" id="{CBF9EBB4-5078-47B2-AAA0-DF4A88D818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27932" y="5011563"/>
            <a:ext cx="731558" cy="731558"/>
          </a:xfrm>
          <a:prstGeom prst="rect">
            <a:avLst/>
          </a:prstGeom>
          <a:noFill/>
          <a:ln w="127000">
            <a:solidFill>
              <a:schemeClr val="accent4"/>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754334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7" name="Rectangle 36">
            <a:extLst>
              <a:ext uri="{FF2B5EF4-FFF2-40B4-BE49-F238E27FC236}">
                <a16:creationId xmlns:a16="http://schemas.microsoft.com/office/drawing/2014/main" id="{BCC81228-CEA3-402B-B8E5-688F5BFA7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39" name="Arc 38">
            <a:extLst>
              <a:ext uri="{FF2B5EF4-FFF2-40B4-BE49-F238E27FC236}">
                <a16:creationId xmlns:a16="http://schemas.microsoft.com/office/drawing/2014/main" id="{BC0916B8-FF7A-4ECB-9FD7-C7668658D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011959" flipH="1">
            <a:off x="548353" y="3147190"/>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951FAA4-DB6B-566B-32D6-9183A98F2E48}"/>
              </a:ext>
            </a:extLst>
          </p:cNvPr>
          <p:cNvSpPr>
            <a:spLocks noGrp="1"/>
          </p:cNvSpPr>
          <p:nvPr>
            <p:ph type="ctrTitle"/>
          </p:nvPr>
        </p:nvSpPr>
        <p:spPr>
          <a:xfrm>
            <a:off x="740933" y="814433"/>
            <a:ext cx="5491090" cy="2387600"/>
          </a:xfrm>
        </p:spPr>
        <p:txBody>
          <a:bodyPr anchor="b">
            <a:normAutofit/>
          </a:bodyPr>
          <a:lstStyle/>
          <a:p>
            <a:pPr algn="l"/>
            <a:r>
              <a:rPr lang="en-US" sz="3800" dirty="0"/>
              <a:t>Introducing Knowledge Explorer PDF : Your Smart Document Assistance</a:t>
            </a:r>
            <a:br>
              <a:rPr lang="en-US" sz="3800" dirty="0"/>
            </a:br>
            <a:endParaRPr lang="en-US" sz="3800" dirty="0"/>
          </a:p>
        </p:txBody>
      </p:sp>
      <p:sp>
        <p:nvSpPr>
          <p:cNvPr id="5" name="Subtitle 2">
            <a:extLst>
              <a:ext uri="{FF2B5EF4-FFF2-40B4-BE49-F238E27FC236}">
                <a16:creationId xmlns:a16="http://schemas.microsoft.com/office/drawing/2014/main" id="{C38A2E24-1976-BBD3-F80F-CD035E1B75FE}"/>
              </a:ext>
            </a:extLst>
          </p:cNvPr>
          <p:cNvSpPr>
            <a:spLocks noGrp="1"/>
          </p:cNvSpPr>
          <p:nvPr>
            <p:ph type="subTitle" idx="1"/>
          </p:nvPr>
        </p:nvSpPr>
        <p:spPr>
          <a:xfrm>
            <a:off x="740933" y="2912027"/>
            <a:ext cx="5491090" cy="1945723"/>
          </a:xfrm>
        </p:spPr>
        <p:txBody>
          <a:bodyPr anchor="t">
            <a:noAutofit/>
          </a:bodyPr>
          <a:lstStyle/>
          <a:p>
            <a:pPr algn="l"/>
            <a:r>
              <a:rPr lang="en-US" sz="2000" dirty="0"/>
              <a:t>Imagine you have a magic helper that reads all your PDF files and helps you find answers to your questions. You just upload a PDF, type your question, and it magically looks through the document to find the perfect answers. It's like having a super-smart friend who knows everything about your files. </a:t>
            </a:r>
          </a:p>
        </p:txBody>
      </p:sp>
      <p:pic>
        <p:nvPicPr>
          <p:cNvPr id="3" name="Picture 2">
            <a:extLst>
              <a:ext uri="{FF2B5EF4-FFF2-40B4-BE49-F238E27FC236}">
                <a16:creationId xmlns:a16="http://schemas.microsoft.com/office/drawing/2014/main" id="{AA481B3E-8636-7F5A-C42A-02D087B3884D}"/>
              </a:ext>
            </a:extLst>
          </p:cNvPr>
          <p:cNvPicPr>
            <a:picLocks noChangeAspect="1"/>
          </p:cNvPicPr>
          <p:nvPr/>
        </p:nvPicPr>
        <p:blipFill rotWithShape="1">
          <a:blip r:embed="rId2"/>
          <a:srcRect r="3" b="3"/>
          <a:stretch/>
        </p:blipFill>
        <p:spPr>
          <a:xfrm>
            <a:off x="6417733" y="654567"/>
            <a:ext cx="5169282" cy="5169282"/>
          </a:xfrm>
          <a:custGeom>
            <a:avLst/>
            <a:gdLst/>
            <a:ahLst/>
            <a:cxnLst/>
            <a:rect l="l" t="t" r="r" b="b"/>
            <a:pathLst>
              <a:path w="4579832" h="5347063">
                <a:moveTo>
                  <a:pt x="106985" y="0"/>
                </a:moveTo>
                <a:lnTo>
                  <a:pt x="4472847" y="0"/>
                </a:lnTo>
                <a:cubicBezTo>
                  <a:pt x="4531933" y="0"/>
                  <a:pt x="4579832" y="47899"/>
                  <a:pt x="4579832" y="106985"/>
                </a:cubicBezTo>
                <a:lnTo>
                  <a:pt x="4579832" y="5240078"/>
                </a:lnTo>
                <a:cubicBezTo>
                  <a:pt x="4579832" y="5299164"/>
                  <a:pt x="4531933" y="5347063"/>
                  <a:pt x="4472847" y="5347063"/>
                </a:cubicBezTo>
                <a:lnTo>
                  <a:pt x="106985" y="5347063"/>
                </a:lnTo>
                <a:cubicBezTo>
                  <a:pt x="47899" y="5347063"/>
                  <a:pt x="0" y="5299164"/>
                  <a:pt x="0" y="5240078"/>
                </a:cubicBezTo>
                <a:lnTo>
                  <a:pt x="0" y="106985"/>
                </a:lnTo>
                <a:cubicBezTo>
                  <a:pt x="0" y="47899"/>
                  <a:pt x="47899" y="0"/>
                  <a:pt x="106985" y="0"/>
                </a:cubicBezTo>
                <a:close/>
              </a:path>
            </a:pathLst>
          </a:custGeom>
        </p:spPr>
      </p:pic>
      <p:sp>
        <p:nvSpPr>
          <p:cNvPr id="41" name="Rectangle 40">
            <a:extLst>
              <a:ext uri="{FF2B5EF4-FFF2-40B4-BE49-F238E27FC236}">
                <a16:creationId xmlns:a16="http://schemas.microsoft.com/office/drawing/2014/main" id="{9DC011D4-C95F-4B2E-9A3C-A46DCDE956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38584" y="447363"/>
            <a:ext cx="734141" cy="734141"/>
          </a:xfrm>
          <a:prstGeom prst="rect">
            <a:avLst/>
          </a:prstGeom>
          <a:noFill/>
          <a:ln w="127000">
            <a:solidFill>
              <a:schemeClr val="accent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520364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5">
                                            <p:txEl>
                                              <p:pRg st="0" end="0"/>
                                            </p:txEl>
                                          </p:spTgt>
                                        </p:tgtEl>
                                        <p:attrNameLst>
                                          <p:attrName>style.visibility</p:attrName>
                                        </p:attrNameLst>
                                      </p:cBhvr>
                                      <p:to>
                                        <p:strVal val="visible"/>
                                      </p:to>
                                    </p:set>
                                    <p:animEffect transition="in" filter="fade">
                                      <p:cBhvr>
                                        <p:cTn id="10" dur="7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BCC81228-CEA3-402B-B8E5-688F5BFA7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6" name="Arc 25">
            <a:extLst>
              <a:ext uri="{FF2B5EF4-FFF2-40B4-BE49-F238E27FC236}">
                <a16:creationId xmlns:a16="http://schemas.microsoft.com/office/drawing/2014/main" id="{BC0916B8-FF7A-4ECB-9FD7-C7668658D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011959" flipH="1">
            <a:off x="548353" y="3147190"/>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7479501-74A9-C961-D77A-41503789CE44}"/>
              </a:ext>
            </a:extLst>
          </p:cNvPr>
          <p:cNvSpPr>
            <a:spLocks noGrp="1"/>
          </p:cNvSpPr>
          <p:nvPr>
            <p:ph type="ctrTitle"/>
          </p:nvPr>
        </p:nvSpPr>
        <p:spPr>
          <a:xfrm>
            <a:off x="507368" y="208314"/>
            <a:ext cx="5491090" cy="2387600"/>
          </a:xfrm>
        </p:spPr>
        <p:txBody>
          <a:bodyPr vert="horz" lIns="91440" tIns="45720" rIns="91440" bIns="45720" rtlCol="0" anchor="b">
            <a:normAutofit/>
          </a:bodyPr>
          <a:lstStyle/>
          <a:p>
            <a:pPr algn="l"/>
            <a:r>
              <a:rPr lang="en-US" sz="5600" kern="1200" dirty="0">
                <a:latin typeface="+mj-lt"/>
                <a:ea typeface="+mj-ea"/>
                <a:cs typeface="+mj-cs"/>
              </a:rPr>
              <a:t>System Overview :</a:t>
            </a:r>
            <a:br>
              <a:rPr lang="en-US" sz="5600" kern="1200" dirty="0">
                <a:latin typeface="+mj-lt"/>
                <a:ea typeface="+mj-ea"/>
                <a:cs typeface="+mj-cs"/>
              </a:rPr>
            </a:br>
            <a:r>
              <a:rPr lang="en-US" sz="5600" kern="1200" dirty="0">
                <a:latin typeface="+mj-lt"/>
                <a:ea typeface="+mj-ea"/>
                <a:cs typeface="+mj-cs"/>
              </a:rPr>
              <a:t>How it works?</a:t>
            </a:r>
          </a:p>
        </p:txBody>
      </p:sp>
      <p:sp>
        <p:nvSpPr>
          <p:cNvPr id="3" name="Subtitle 2">
            <a:extLst>
              <a:ext uri="{FF2B5EF4-FFF2-40B4-BE49-F238E27FC236}">
                <a16:creationId xmlns:a16="http://schemas.microsoft.com/office/drawing/2014/main" id="{19A7AE18-1148-501F-DA01-723A05F97B7B}"/>
              </a:ext>
            </a:extLst>
          </p:cNvPr>
          <p:cNvSpPr>
            <a:spLocks noGrp="1"/>
          </p:cNvSpPr>
          <p:nvPr>
            <p:ph type="subTitle" idx="1"/>
          </p:nvPr>
        </p:nvSpPr>
        <p:spPr>
          <a:xfrm>
            <a:off x="821781" y="3629390"/>
            <a:ext cx="8522244" cy="2574044"/>
          </a:xfrm>
        </p:spPr>
        <p:txBody>
          <a:bodyPr vert="horz" lIns="91440" tIns="45720" rIns="91440" bIns="45720" rtlCol="0" anchor="t">
            <a:noAutofit/>
          </a:bodyPr>
          <a:lstStyle/>
          <a:p>
            <a:pPr marL="342900" indent="-285750" algn="l">
              <a:buBlip>
                <a:blip r:embed="rId2">
                  <a:extLst>
                    <a:ext uri="{96DAC541-7B7A-43D3-8B79-37D633B846F1}">
                      <asvg:svgBlip xmlns:asvg="http://schemas.microsoft.com/office/drawing/2016/SVG/main" r:embed="rId3"/>
                    </a:ext>
                  </a:extLst>
                </a:blip>
              </a:buBlip>
            </a:pPr>
            <a:r>
              <a:rPr lang="en-US" sz="2000" b="1" dirty="0"/>
              <a:t>PDF Upload</a:t>
            </a:r>
            <a:r>
              <a:rPr lang="en-US" sz="2000" dirty="0"/>
              <a:t>: Users select a PDF file for analysis.</a:t>
            </a:r>
          </a:p>
          <a:p>
            <a:pPr marL="342900" indent="-285750" algn="l">
              <a:buClr>
                <a:srgbClr val="FF9900"/>
              </a:buClr>
              <a:buBlip>
                <a:blip r:embed="rId2">
                  <a:extLst>
                    <a:ext uri="{96DAC541-7B7A-43D3-8B79-37D633B846F1}">
                      <asvg:svgBlip xmlns:asvg="http://schemas.microsoft.com/office/drawing/2016/SVG/main" r:embed="rId3"/>
                    </a:ext>
                  </a:extLst>
                </a:blip>
              </a:buBlip>
            </a:pPr>
            <a:r>
              <a:rPr lang="en-US" sz="2000" b="1" dirty="0"/>
              <a:t>Question Input: </a:t>
            </a:r>
            <a:r>
              <a:rPr lang="en-US" sz="2000" dirty="0"/>
              <a:t>Users input their questions via the user-friendly interface.</a:t>
            </a:r>
          </a:p>
          <a:p>
            <a:pPr marL="342900" indent="-285750" algn="l">
              <a:buClr>
                <a:srgbClr val="FF9900"/>
              </a:buClr>
              <a:buBlip>
                <a:blip r:embed="rId2">
                  <a:extLst>
                    <a:ext uri="{96DAC541-7B7A-43D3-8B79-37D633B846F1}">
                      <asvg:svgBlip xmlns:asvg="http://schemas.microsoft.com/office/drawing/2016/SVG/main" r:embed="rId3"/>
                    </a:ext>
                  </a:extLst>
                </a:blip>
              </a:buBlip>
            </a:pPr>
            <a:r>
              <a:rPr lang="en-US" sz="2000" b="1" dirty="0"/>
              <a:t>Semantic Search: </a:t>
            </a:r>
            <a:r>
              <a:rPr lang="en-US" sz="2000" dirty="0"/>
              <a:t>GPT-3.5-turbo processes the query, searches through the       PDF context, and generates accurate responses.</a:t>
            </a:r>
          </a:p>
          <a:p>
            <a:pPr marL="342900" indent="-285750" algn="l">
              <a:buClr>
                <a:srgbClr val="FF9900"/>
              </a:buClr>
              <a:buBlip>
                <a:blip r:embed="rId2">
                  <a:extLst>
                    <a:ext uri="{96DAC541-7B7A-43D3-8B79-37D633B846F1}">
                      <asvg:svgBlip xmlns:asvg="http://schemas.microsoft.com/office/drawing/2016/SVG/main" r:embed="rId3"/>
                    </a:ext>
                  </a:extLst>
                </a:blip>
              </a:buBlip>
            </a:pPr>
            <a:r>
              <a:rPr lang="en-US" sz="2000" b="1" dirty="0" err="1"/>
              <a:t>Streamlit</a:t>
            </a:r>
            <a:r>
              <a:rPr lang="en-US" sz="2000" b="1" dirty="0"/>
              <a:t> Presentation: </a:t>
            </a:r>
            <a:r>
              <a:rPr lang="en-US" sz="2000" dirty="0"/>
              <a:t>The results are presented in real-time through the </a:t>
            </a:r>
            <a:r>
              <a:rPr lang="en-US" sz="2000" dirty="0" err="1"/>
              <a:t>Streamlit</a:t>
            </a:r>
            <a:r>
              <a:rPr lang="en-US" sz="2000" dirty="0"/>
              <a:t> interface.</a:t>
            </a:r>
          </a:p>
        </p:txBody>
      </p:sp>
      <p:pic>
        <p:nvPicPr>
          <p:cNvPr id="5" name="Picture 4">
            <a:extLst>
              <a:ext uri="{FF2B5EF4-FFF2-40B4-BE49-F238E27FC236}">
                <a16:creationId xmlns:a16="http://schemas.microsoft.com/office/drawing/2014/main" id="{4A3E6787-9C16-B46B-9BD6-1BFD657BC3F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bwMode="auto">
          <a:xfrm>
            <a:off x="5973869" y="654566"/>
            <a:ext cx="5613146" cy="3003033"/>
          </a:xfrm>
          <a:custGeom>
            <a:avLst/>
            <a:gdLst/>
            <a:ahLst/>
            <a:cxnLst/>
            <a:rect l="l" t="t" r="r" b="b"/>
            <a:pathLst>
              <a:path w="4579832" h="5347063">
                <a:moveTo>
                  <a:pt x="106985" y="0"/>
                </a:moveTo>
                <a:lnTo>
                  <a:pt x="4472847" y="0"/>
                </a:lnTo>
                <a:cubicBezTo>
                  <a:pt x="4531933" y="0"/>
                  <a:pt x="4579832" y="47899"/>
                  <a:pt x="4579832" y="106985"/>
                </a:cubicBezTo>
                <a:lnTo>
                  <a:pt x="4579832" y="5240078"/>
                </a:lnTo>
                <a:cubicBezTo>
                  <a:pt x="4579832" y="5299164"/>
                  <a:pt x="4531933" y="5347063"/>
                  <a:pt x="4472847" y="5347063"/>
                </a:cubicBezTo>
                <a:lnTo>
                  <a:pt x="106985" y="5347063"/>
                </a:lnTo>
                <a:cubicBezTo>
                  <a:pt x="47899" y="5347063"/>
                  <a:pt x="0" y="5299164"/>
                  <a:pt x="0" y="5240078"/>
                </a:cubicBezTo>
                <a:lnTo>
                  <a:pt x="0" y="106985"/>
                </a:lnTo>
                <a:cubicBezTo>
                  <a:pt x="0" y="47899"/>
                  <a:pt x="47899" y="0"/>
                  <a:pt x="106985" y="0"/>
                </a:cubicBezTo>
                <a:close/>
              </a:path>
            </a:pathLst>
          </a:custGeom>
          <a:noFill/>
        </p:spPr>
      </p:pic>
      <p:sp>
        <p:nvSpPr>
          <p:cNvPr id="28" name="Rectangle 27">
            <a:extLst>
              <a:ext uri="{FF2B5EF4-FFF2-40B4-BE49-F238E27FC236}">
                <a16:creationId xmlns:a16="http://schemas.microsoft.com/office/drawing/2014/main" id="{9DC011D4-C95F-4B2E-9A3C-A46DCDE956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38584" y="447363"/>
            <a:ext cx="734141" cy="734141"/>
          </a:xfrm>
          <a:prstGeom prst="rect">
            <a:avLst/>
          </a:prstGeom>
          <a:noFill/>
          <a:ln w="127000">
            <a:solidFill>
              <a:schemeClr val="accent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418804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400"/>
                                        <p:tgtEl>
                                          <p:spTgt spid="3">
                                            <p:txEl>
                                              <p:pRg st="1" end="1"/>
                                            </p:txEl>
                                          </p:spTgt>
                                        </p:tgtEl>
                                      </p:cBhvr>
                                    </p:animEffect>
                                  </p:childTnLst>
                                </p:cTn>
                              </p:par>
                              <p:par>
                                <p:cTn id="11" presetID="10" presetClass="entr" presetSubtype="0" fill="hold" grpId="0" nodeType="withEffect">
                                  <p:stCondLst>
                                    <p:cond delay="2000"/>
                                  </p:stCondLst>
                                  <p:iterate type="lt">
                                    <p:tmPct val="10000"/>
                                  </p:iterate>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400"/>
                                        <p:tgtEl>
                                          <p:spTgt spid="3">
                                            <p:txEl>
                                              <p:pRg st="2" end="2"/>
                                            </p:txEl>
                                          </p:spTgt>
                                        </p:tgtEl>
                                      </p:cBhvr>
                                    </p:animEffect>
                                  </p:childTnLst>
                                </p:cTn>
                              </p:par>
                              <p:par>
                                <p:cTn id="14" presetID="10" presetClass="entr" presetSubtype="0" fill="hold" grpId="0" nodeType="withEffect">
                                  <p:stCondLst>
                                    <p:cond delay="2000"/>
                                  </p:stCondLst>
                                  <p:iterate type="lt">
                                    <p:tmPct val="10000"/>
                                  </p:iterate>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400"/>
                                        <p:tgtEl>
                                          <p:spTgt spid="3">
                                            <p:txEl>
                                              <p:pRg st="3" end="3"/>
                                            </p:txEl>
                                          </p:spTgt>
                                        </p:tgtEl>
                                      </p:cBhvr>
                                    </p:animEffect>
                                  </p:childTnLst>
                                </p:cTn>
                              </p:par>
                              <p:par>
                                <p:cTn id="17" presetID="10" presetClass="entr" presetSubtype="0" fill="hold" grpId="0" nodeType="withEffect">
                                  <p:stCondLst>
                                    <p:cond delay="1000"/>
                                  </p:stCondLst>
                                  <p:iterate type="lt">
                                    <p:tmPct val="10000"/>
                                  </p:iterate>
                                  <p:childTnLst>
                                    <p:set>
                                      <p:cBhvr>
                                        <p:cTn id="18" dur="1" fill="hold">
                                          <p:stCondLst>
                                            <p:cond delay="0"/>
                                          </p:stCondLst>
                                        </p:cTn>
                                        <p:tgtEl>
                                          <p:spTgt spid="2"/>
                                        </p:tgtEl>
                                        <p:attrNameLst>
                                          <p:attrName>style.visibility</p:attrName>
                                        </p:attrNameLst>
                                      </p:cBhvr>
                                      <p:to>
                                        <p:strVal val="visible"/>
                                      </p:to>
                                    </p:set>
                                    <p:animEffect transition="in" filter="fade">
                                      <p:cBhvr>
                                        <p:cTn id="19"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CC81228-CEA3-402B-B8E5-688F5BFA7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9" name="Arc 18">
            <a:extLst>
              <a:ext uri="{FF2B5EF4-FFF2-40B4-BE49-F238E27FC236}">
                <a16:creationId xmlns:a16="http://schemas.microsoft.com/office/drawing/2014/main" id="{BC0916B8-FF7A-4ECB-9FD7-C7668658D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011959" flipH="1">
            <a:off x="548353" y="3147190"/>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7479501-74A9-C961-D77A-41503789CE44}"/>
              </a:ext>
            </a:extLst>
          </p:cNvPr>
          <p:cNvSpPr>
            <a:spLocks noGrp="1"/>
          </p:cNvSpPr>
          <p:nvPr>
            <p:ph type="ctrTitle"/>
          </p:nvPr>
        </p:nvSpPr>
        <p:spPr>
          <a:xfrm>
            <a:off x="604985" y="340074"/>
            <a:ext cx="5491090" cy="841430"/>
          </a:xfrm>
        </p:spPr>
        <p:txBody>
          <a:bodyPr vert="horz" lIns="91440" tIns="45720" rIns="91440" bIns="45720" rtlCol="0" anchor="b">
            <a:normAutofit fontScale="90000"/>
          </a:bodyPr>
          <a:lstStyle/>
          <a:p>
            <a:pPr algn="l"/>
            <a:r>
              <a:rPr lang="en-US" dirty="0"/>
              <a:t>Technology Stack</a:t>
            </a:r>
            <a:endParaRPr lang="en-US" kern="1200" dirty="0">
              <a:latin typeface="+mj-lt"/>
              <a:ea typeface="+mj-ea"/>
              <a:cs typeface="+mj-cs"/>
            </a:endParaRPr>
          </a:p>
        </p:txBody>
      </p:sp>
      <p:sp>
        <p:nvSpPr>
          <p:cNvPr id="3" name="Subtitle 2">
            <a:extLst>
              <a:ext uri="{FF2B5EF4-FFF2-40B4-BE49-F238E27FC236}">
                <a16:creationId xmlns:a16="http://schemas.microsoft.com/office/drawing/2014/main" id="{19A7AE18-1148-501F-DA01-723A05F97B7B}"/>
              </a:ext>
            </a:extLst>
          </p:cNvPr>
          <p:cNvSpPr>
            <a:spLocks noGrp="1"/>
          </p:cNvSpPr>
          <p:nvPr>
            <p:ph type="subTitle" idx="1"/>
          </p:nvPr>
        </p:nvSpPr>
        <p:spPr>
          <a:xfrm>
            <a:off x="765814" y="1273524"/>
            <a:ext cx="5491090" cy="4374801"/>
          </a:xfrm>
        </p:spPr>
        <p:txBody>
          <a:bodyPr vert="horz" lIns="91440" tIns="45720" rIns="91440" bIns="45720" rtlCol="0" anchor="t">
            <a:noAutofit/>
          </a:bodyPr>
          <a:lstStyle/>
          <a:p>
            <a:pPr marL="342900" indent="-342900" algn="l">
              <a:buBlip>
                <a:blip r:embed="rId2">
                  <a:extLst>
                    <a:ext uri="{96DAC541-7B7A-43D3-8B79-37D633B846F1}">
                      <asvg:svgBlip xmlns:asvg="http://schemas.microsoft.com/office/drawing/2016/SVG/main" r:embed="rId3"/>
                    </a:ext>
                  </a:extLst>
                </a:blip>
              </a:buBlip>
            </a:pPr>
            <a:r>
              <a:rPr lang="en-US" sz="2000" b="1" dirty="0"/>
              <a:t>OpenAI GPT-3.5-turbo: </a:t>
            </a:r>
            <a:r>
              <a:rPr lang="en-US" sz="2000" dirty="0"/>
              <a:t>Powers the system's semantic search capabilities, enabling contextual understanding and generation of accurate responses.</a:t>
            </a:r>
          </a:p>
          <a:p>
            <a:pPr marL="342900" indent="-342900" algn="l">
              <a:buBlip>
                <a:blip r:embed="rId2">
                  <a:extLst>
                    <a:ext uri="{96DAC541-7B7A-43D3-8B79-37D633B846F1}">
                      <asvg:svgBlip xmlns:asvg="http://schemas.microsoft.com/office/drawing/2016/SVG/main" r:embed="rId3"/>
                    </a:ext>
                  </a:extLst>
                </a:blip>
              </a:buBlip>
            </a:pPr>
            <a:r>
              <a:rPr lang="en-US" sz="2000" b="1" dirty="0" err="1"/>
              <a:t>Streamlit</a:t>
            </a:r>
            <a:r>
              <a:rPr lang="en-US" sz="2000" b="1" dirty="0"/>
              <a:t>: </a:t>
            </a:r>
            <a:r>
              <a:rPr lang="en-US" sz="2000" dirty="0"/>
              <a:t>The user interface is built using </a:t>
            </a:r>
            <a:r>
              <a:rPr lang="en-US" sz="2000" dirty="0" err="1"/>
              <a:t>Streamlit</a:t>
            </a:r>
            <a:r>
              <a:rPr lang="en-US" sz="2000" dirty="0"/>
              <a:t>, a Python library for creating interactive web applications, ensuring a smooth and intuitive user experience.</a:t>
            </a:r>
          </a:p>
          <a:p>
            <a:pPr marL="342900" indent="-342900" algn="l">
              <a:buBlip>
                <a:blip r:embed="rId2">
                  <a:extLst>
                    <a:ext uri="{96DAC541-7B7A-43D3-8B79-37D633B846F1}">
                      <asvg:svgBlip xmlns:asvg="http://schemas.microsoft.com/office/drawing/2016/SVG/main" r:embed="rId3"/>
                    </a:ext>
                  </a:extLst>
                </a:blip>
              </a:buBlip>
            </a:pPr>
            <a:r>
              <a:rPr lang="en-US" sz="2000" b="1" dirty="0"/>
              <a:t>PyPDF2</a:t>
            </a:r>
            <a:r>
              <a:rPr lang="en-US" sz="2000" dirty="0"/>
              <a:t>: Utilized for PDF file handling, PyPDF2 assists in extracting text from uploaded PDF documents.</a:t>
            </a:r>
          </a:p>
          <a:p>
            <a:pPr marL="342900" indent="-342900" algn="l">
              <a:buBlip>
                <a:blip r:embed="rId2">
                  <a:extLst>
                    <a:ext uri="{96DAC541-7B7A-43D3-8B79-37D633B846F1}">
                      <asvg:svgBlip xmlns:asvg="http://schemas.microsoft.com/office/drawing/2016/SVG/main" r:embed="rId3"/>
                    </a:ext>
                  </a:extLst>
                </a:blip>
              </a:buBlip>
            </a:pPr>
            <a:r>
              <a:rPr lang="en-US" sz="2000" b="1" dirty="0"/>
              <a:t>Python: </a:t>
            </a:r>
            <a:r>
              <a:rPr lang="en-US" sz="2000" dirty="0"/>
              <a:t>The entire system is developed in Python, providing a robust and versatile programming environment.</a:t>
            </a:r>
          </a:p>
        </p:txBody>
      </p:sp>
      <p:pic>
        <p:nvPicPr>
          <p:cNvPr id="4" name="Picture 3">
            <a:extLst>
              <a:ext uri="{FF2B5EF4-FFF2-40B4-BE49-F238E27FC236}">
                <a16:creationId xmlns:a16="http://schemas.microsoft.com/office/drawing/2014/main" id="{0FCEBF1C-6277-0C03-C152-493790D9C293}"/>
              </a:ext>
            </a:extLst>
          </p:cNvPr>
          <p:cNvPicPr>
            <a:picLocks noChangeAspect="1"/>
          </p:cNvPicPr>
          <p:nvPr/>
        </p:nvPicPr>
        <p:blipFill rotWithShape="1">
          <a:blip r:embed="rId4"/>
          <a:srcRect t="7487" r="3" b="10834"/>
          <a:stretch/>
        </p:blipFill>
        <p:spPr>
          <a:xfrm>
            <a:off x="6417733" y="654567"/>
            <a:ext cx="5169282" cy="4222345"/>
          </a:xfrm>
          <a:custGeom>
            <a:avLst/>
            <a:gdLst/>
            <a:ahLst/>
            <a:cxnLst/>
            <a:rect l="l" t="t" r="r" b="b"/>
            <a:pathLst>
              <a:path w="4579832" h="5347063">
                <a:moveTo>
                  <a:pt x="106985" y="0"/>
                </a:moveTo>
                <a:lnTo>
                  <a:pt x="4472847" y="0"/>
                </a:lnTo>
                <a:cubicBezTo>
                  <a:pt x="4531933" y="0"/>
                  <a:pt x="4579832" y="47899"/>
                  <a:pt x="4579832" y="106985"/>
                </a:cubicBezTo>
                <a:lnTo>
                  <a:pt x="4579832" y="5240078"/>
                </a:lnTo>
                <a:cubicBezTo>
                  <a:pt x="4579832" y="5299164"/>
                  <a:pt x="4531933" y="5347063"/>
                  <a:pt x="4472847" y="5347063"/>
                </a:cubicBezTo>
                <a:lnTo>
                  <a:pt x="106985" y="5347063"/>
                </a:lnTo>
                <a:cubicBezTo>
                  <a:pt x="47899" y="5347063"/>
                  <a:pt x="0" y="5299164"/>
                  <a:pt x="0" y="5240078"/>
                </a:cubicBezTo>
                <a:lnTo>
                  <a:pt x="0" y="106985"/>
                </a:lnTo>
                <a:cubicBezTo>
                  <a:pt x="0" y="47899"/>
                  <a:pt x="47899" y="0"/>
                  <a:pt x="106985" y="0"/>
                </a:cubicBezTo>
                <a:close/>
              </a:path>
            </a:pathLst>
          </a:custGeom>
        </p:spPr>
      </p:pic>
      <p:sp>
        <p:nvSpPr>
          <p:cNvPr id="21" name="Rectangle 20">
            <a:extLst>
              <a:ext uri="{FF2B5EF4-FFF2-40B4-BE49-F238E27FC236}">
                <a16:creationId xmlns:a16="http://schemas.microsoft.com/office/drawing/2014/main" id="{9DC011D4-C95F-4B2E-9A3C-A46DCDE956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38584" y="447363"/>
            <a:ext cx="734141" cy="734141"/>
          </a:xfrm>
          <a:prstGeom prst="rect">
            <a:avLst/>
          </a:prstGeom>
          <a:noFill/>
          <a:ln w="127000">
            <a:solidFill>
              <a:schemeClr val="accent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382914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400"/>
                                        <p:tgtEl>
                                          <p:spTgt spid="3">
                                            <p:txEl>
                                              <p:pRg st="1" end="1"/>
                                            </p:txEl>
                                          </p:spTgt>
                                        </p:tgtEl>
                                      </p:cBhvr>
                                    </p:animEffect>
                                  </p:childTnLst>
                                </p:cTn>
                              </p:par>
                              <p:par>
                                <p:cTn id="11" presetID="10" presetClass="entr" presetSubtype="0" fill="hold" grpId="0" nodeType="withEffect">
                                  <p:stCondLst>
                                    <p:cond delay="2000"/>
                                  </p:stCondLst>
                                  <p:iterate type="lt">
                                    <p:tmPct val="10000"/>
                                  </p:iterate>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400"/>
                                        <p:tgtEl>
                                          <p:spTgt spid="3">
                                            <p:txEl>
                                              <p:pRg st="2" end="2"/>
                                            </p:txEl>
                                          </p:spTgt>
                                        </p:tgtEl>
                                      </p:cBhvr>
                                    </p:animEffect>
                                  </p:childTnLst>
                                </p:cTn>
                              </p:par>
                              <p:par>
                                <p:cTn id="14" presetID="10" presetClass="entr" presetSubtype="0" fill="hold" grpId="0" nodeType="withEffect">
                                  <p:stCondLst>
                                    <p:cond delay="2000"/>
                                  </p:stCondLst>
                                  <p:iterate type="lt">
                                    <p:tmPct val="10000"/>
                                  </p:iterate>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400"/>
                                        <p:tgtEl>
                                          <p:spTgt spid="3">
                                            <p:txEl>
                                              <p:pRg st="3" end="3"/>
                                            </p:txEl>
                                          </p:spTgt>
                                        </p:tgtEl>
                                      </p:cBhvr>
                                    </p:animEffect>
                                  </p:childTnLst>
                                </p:cTn>
                              </p:par>
                              <p:par>
                                <p:cTn id="17" presetID="10" presetClass="entr" presetSubtype="0" fill="hold" grpId="0" nodeType="withEffect">
                                  <p:stCondLst>
                                    <p:cond delay="1000"/>
                                  </p:stCondLst>
                                  <p:iterate type="lt">
                                    <p:tmPct val="10000"/>
                                  </p:iterate>
                                  <p:childTnLst>
                                    <p:set>
                                      <p:cBhvr>
                                        <p:cTn id="18" dur="1" fill="hold">
                                          <p:stCondLst>
                                            <p:cond delay="0"/>
                                          </p:stCondLst>
                                        </p:cTn>
                                        <p:tgtEl>
                                          <p:spTgt spid="2"/>
                                        </p:tgtEl>
                                        <p:attrNameLst>
                                          <p:attrName>style.visibility</p:attrName>
                                        </p:attrNameLst>
                                      </p:cBhvr>
                                      <p:to>
                                        <p:strVal val="visible"/>
                                      </p:to>
                                    </p:set>
                                    <p:animEffect transition="in" filter="fade">
                                      <p:cBhvr>
                                        <p:cTn id="19"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CC81228-CEA3-402B-B8E5-688F5BFA7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9" name="Arc 18">
            <a:extLst>
              <a:ext uri="{FF2B5EF4-FFF2-40B4-BE49-F238E27FC236}">
                <a16:creationId xmlns:a16="http://schemas.microsoft.com/office/drawing/2014/main" id="{BC0916B8-FF7A-4ECB-9FD7-C7668658D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011959" flipH="1">
            <a:off x="548353" y="3147190"/>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7479501-74A9-C961-D77A-41503789CE44}"/>
              </a:ext>
            </a:extLst>
          </p:cNvPr>
          <p:cNvSpPr>
            <a:spLocks noGrp="1"/>
          </p:cNvSpPr>
          <p:nvPr>
            <p:ph type="ctrTitle"/>
          </p:nvPr>
        </p:nvSpPr>
        <p:spPr>
          <a:xfrm>
            <a:off x="604985" y="447363"/>
            <a:ext cx="5491090" cy="2387600"/>
          </a:xfrm>
        </p:spPr>
        <p:txBody>
          <a:bodyPr vert="horz" lIns="91440" tIns="45720" rIns="91440" bIns="45720" rtlCol="0" anchor="b">
            <a:normAutofit/>
          </a:bodyPr>
          <a:lstStyle/>
          <a:p>
            <a:pPr algn="l"/>
            <a:r>
              <a:rPr lang="en-US" dirty="0"/>
              <a:t>Security Measures</a:t>
            </a:r>
            <a:endParaRPr lang="en-US" kern="1200" dirty="0">
              <a:latin typeface="+mj-lt"/>
              <a:ea typeface="+mj-ea"/>
              <a:cs typeface="+mj-cs"/>
            </a:endParaRPr>
          </a:p>
        </p:txBody>
      </p:sp>
      <p:sp>
        <p:nvSpPr>
          <p:cNvPr id="3" name="Subtitle 2">
            <a:extLst>
              <a:ext uri="{FF2B5EF4-FFF2-40B4-BE49-F238E27FC236}">
                <a16:creationId xmlns:a16="http://schemas.microsoft.com/office/drawing/2014/main" id="{19A7AE18-1148-501F-DA01-723A05F97B7B}"/>
              </a:ext>
            </a:extLst>
          </p:cNvPr>
          <p:cNvSpPr>
            <a:spLocks noGrp="1"/>
          </p:cNvSpPr>
          <p:nvPr>
            <p:ph type="subTitle" idx="1"/>
          </p:nvPr>
        </p:nvSpPr>
        <p:spPr>
          <a:xfrm>
            <a:off x="697840" y="2892225"/>
            <a:ext cx="5491090" cy="1411993"/>
          </a:xfrm>
        </p:spPr>
        <p:txBody>
          <a:bodyPr vert="horz" lIns="91440" tIns="45720" rIns="91440" bIns="45720" rtlCol="0" anchor="t">
            <a:noAutofit/>
          </a:bodyPr>
          <a:lstStyle/>
          <a:p>
            <a:pPr algn="l"/>
            <a:r>
              <a:rPr lang="en-US" sz="2000" dirty="0"/>
              <a:t>GPT-3.5-turbo, like other models from OpenAI, is designed with security in mind. OpenAI takes measures to protect user data and ensure the privacy and security of the information processed by the models. However, it's crucial to consider certain factors when implementing GPT-3.5-turbo with organization’s data</a:t>
            </a:r>
          </a:p>
        </p:txBody>
      </p:sp>
      <p:pic>
        <p:nvPicPr>
          <p:cNvPr id="5" name="Picture 4">
            <a:extLst>
              <a:ext uri="{FF2B5EF4-FFF2-40B4-BE49-F238E27FC236}">
                <a16:creationId xmlns:a16="http://schemas.microsoft.com/office/drawing/2014/main" id="{B9A0F9FC-04FA-0211-09EE-B9F514DE2790}"/>
              </a:ext>
            </a:extLst>
          </p:cNvPr>
          <p:cNvPicPr>
            <a:picLocks noChangeAspect="1"/>
          </p:cNvPicPr>
          <p:nvPr/>
        </p:nvPicPr>
        <p:blipFill rotWithShape="1">
          <a:blip r:embed="rId2"/>
          <a:srcRect t="7556" r="3" b="10765"/>
          <a:stretch/>
        </p:blipFill>
        <p:spPr>
          <a:xfrm>
            <a:off x="6417733" y="654567"/>
            <a:ext cx="5169282" cy="4222345"/>
          </a:xfrm>
          <a:custGeom>
            <a:avLst/>
            <a:gdLst/>
            <a:ahLst/>
            <a:cxnLst/>
            <a:rect l="l" t="t" r="r" b="b"/>
            <a:pathLst>
              <a:path w="4579832" h="5347063">
                <a:moveTo>
                  <a:pt x="106985" y="0"/>
                </a:moveTo>
                <a:lnTo>
                  <a:pt x="4472847" y="0"/>
                </a:lnTo>
                <a:cubicBezTo>
                  <a:pt x="4531933" y="0"/>
                  <a:pt x="4579832" y="47899"/>
                  <a:pt x="4579832" y="106985"/>
                </a:cubicBezTo>
                <a:lnTo>
                  <a:pt x="4579832" y="5240078"/>
                </a:lnTo>
                <a:cubicBezTo>
                  <a:pt x="4579832" y="5299164"/>
                  <a:pt x="4531933" y="5347063"/>
                  <a:pt x="4472847" y="5347063"/>
                </a:cubicBezTo>
                <a:lnTo>
                  <a:pt x="106985" y="5347063"/>
                </a:lnTo>
                <a:cubicBezTo>
                  <a:pt x="47899" y="5347063"/>
                  <a:pt x="0" y="5299164"/>
                  <a:pt x="0" y="5240078"/>
                </a:cubicBezTo>
                <a:lnTo>
                  <a:pt x="0" y="106985"/>
                </a:lnTo>
                <a:cubicBezTo>
                  <a:pt x="0" y="47899"/>
                  <a:pt x="47899" y="0"/>
                  <a:pt x="106985" y="0"/>
                </a:cubicBezTo>
                <a:close/>
              </a:path>
            </a:pathLst>
          </a:custGeom>
        </p:spPr>
      </p:pic>
      <p:sp>
        <p:nvSpPr>
          <p:cNvPr id="21" name="Rectangle 20">
            <a:extLst>
              <a:ext uri="{FF2B5EF4-FFF2-40B4-BE49-F238E27FC236}">
                <a16:creationId xmlns:a16="http://schemas.microsoft.com/office/drawing/2014/main" id="{9DC011D4-C95F-4B2E-9A3C-A46DCDE956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38584" y="447363"/>
            <a:ext cx="734141" cy="734141"/>
          </a:xfrm>
          <a:prstGeom prst="rect">
            <a:avLst/>
          </a:prstGeom>
          <a:noFill/>
          <a:ln w="127000">
            <a:solidFill>
              <a:schemeClr val="accent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578625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6" name="Rectangle 45">
            <a:extLst>
              <a:ext uri="{FF2B5EF4-FFF2-40B4-BE49-F238E27FC236}">
                <a16:creationId xmlns:a16="http://schemas.microsoft.com/office/drawing/2014/main" id="{BCC81228-CEA3-402B-B8E5-688F5BFA7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48" name="Arc 47">
            <a:extLst>
              <a:ext uri="{FF2B5EF4-FFF2-40B4-BE49-F238E27FC236}">
                <a16:creationId xmlns:a16="http://schemas.microsoft.com/office/drawing/2014/main" id="{BC0916B8-FF7A-4ECB-9FD7-C7668658D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011959" flipH="1">
            <a:off x="548353" y="3147190"/>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7479501-74A9-C961-D77A-41503789CE44}"/>
              </a:ext>
            </a:extLst>
          </p:cNvPr>
          <p:cNvSpPr>
            <a:spLocks noGrp="1"/>
          </p:cNvSpPr>
          <p:nvPr>
            <p:ph type="ctrTitle"/>
          </p:nvPr>
        </p:nvSpPr>
        <p:spPr>
          <a:xfrm>
            <a:off x="28202" y="92086"/>
            <a:ext cx="5491090" cy="1029936"/>
          </a:xfrm>
        </p:spPr>
        <p:txBody>
          <a:bodyPr vert="horz" lIns="91440" tIns="45720" rIns="91440" bIns="45720" rtlCol="0" anchor="b">
            <a:normAutofit/>
          </a:bodyPr>
          <a:lstStyle/>
          <a:p>
            <a:pPr algn="l"/>
            <a:r>
              <a:rPr lang="en-US" dirty="0"/>
              <a:t>Next Step</a:t>
            </a:r>
            <a:endParaRPr lang="en-US" kern="1200" dirty="0"/>
          </a:p>
        </p:txBody>
      </p:sp>
      <p:pic>
        <p:nvPicPr>
          <p:cNvPr id="15" name="Picture 14">
            <a:extLst>
              <a:ext uri="{FF2B5EF4-FFF2-40B4-BE49-F238E27FC236}">
                <a16:creationId xmlns:a16="http://schemas.microsoft.com/office/drawing/2014/main" id="{9C9B7360-93BB-85A8-BCC9-0499233157D9}"/>
              </a:ext>
            </a:extLst>
          </p:cNvPr>
          <p:cNvPicPr>
            <a:picLocks noChangeAspect="1"/>
          </p:cNvPicPr>
          <p:nvPr/>
        </p:nvPicPr>
        <p:blipFill>
          <a:blip r:embed="rId2"/>
          <a:stretch>
            <a:fillRect/>
          </a:stretch>
        </p:blipFill>
        <p:spPr>
          <a:xfrm>
            <a:off x="2724149" y="814433"/>
            <a:ext cx="8390635" cy="5962636"/>
          </a:xfrm>
          <a:custGeom>
            <a:avLst/>
            <a:gdLst/>
            <a:ahLst/>
            <a:cxnLst/>
            <a:rect l="l" t="t" r="r" b="b"/>
            <a:pathLst>
              <a:path w="4579832" h="5347063">
                <a:moveTo>
                  <a:pt x="106985" y="0"/>
                </a:moveTo>
                <a:lnTo>
                  <a:pt x="4472847" y="0"/>
                </a:lnTo>
                <a:cubicBezTo>
                  <a:pt x="4531933" y="0"/>
                  <a:pt x="4579832" y="47899"/>
                  <a:pt x="4579832" y="106985"/>
                </a:cubicBezTo>
                <a:lnTo>
                  <a:pt x="4579832" y="5240078"/>
                </a:lnTo>
                <a:cubicBezTo>
                  <a:pt x="4579832" y="5299164"/>
                  <a:pt x="4531933" y="5347063"/>
                  <a:pt x="4472847" y="5347063"/>
                </a:cubicBezTo>
                <a:lnTo>
                  <a:pt x="106985" y="5347063"/>
                </a:lnTo>
                <a:cubicBezTo>
                  <a:pt x="47899" y="5347063"/>
                  <a:pt x="0" y="5299164"/>
                  <a:pt x="0" y="5240078"/>
                </a:cubicBezTo>
                <a:lnTo>
                  <a:pt x="0" y="106985"/>
                </a:lnTo>
                <a:cubicBezTo>
                  <a:pt x="0" y="47899"/>
                  <a:pt x="47899" y="0"/>
                  <a:pt x="106985" y="0"/>
                </a:cubicBezTo>
                <a:close/>
              </a:path>
            </a:pathLst>
          </a:custGeom>
        </p:spPr>
      </p:pic>
      <p:sp>
        <p:nvSpPr>
          <p:cNvPr id="50" name="Rectangle 49">
            <a:extLst>
              <a:ext uri="{FF2B5EF4-FFF2-40B4-BE49-F238E27FC236}">
                <a16:creationId xmlns:a16="http://schemas.microsoft.com/office/drawing/2014/main" id="{9DC011D4-C95F-4B2E-9A3C-A46DCDE956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38584" y="447363"/>
            <a:ext cx="734141" cy="734141"/>
          </a:xfrm>
          <a:prstGeom prst="rect">
            <a:avLst/>
          </a:prstGeom>
          <a:noFill/>
          <a:ln w="127000">
            <a:solidFill>
              <a:schemeClr val="accent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516637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BCC81228-CEA3-402B-B8E5-688F5BFA7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8" name="Arc 27">
            <a:extLst>
              <a:ext uri="{FF2B5EF4-FFF2-40B4-BE49-F238E27FC236}">
                <a16:creationId xmlns:a16="http://schemas.microsoft.com/office/drawing/2014/main" id="{BC0916B8-FF7A-4ECB-9FD7-C7668658D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011959" flipH="1">
            <a:off x="548353" y="3147190"/>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7479501-74A9-C961-D77A-41503789CE44}"/>
              </a:ext>
            </a:extLst>
          </p:cNvPr>
          <p:cNvSpPr>
            <a:spLocks noGrp="1"/>
          </p:cNvSpPr>
          <p:nvPr>
            <p:ph type="ctrTitle"/>
          </p:nvPr>
        </p:nvSpPr>
        <p:spPr>
          <a:xfrm>
            <a:off x="570046" y="261938"/>
            <a:ext cx="5491090" cy="971551"/>
          </a:xfrm>
        </p:spPr>
        <p:txBody>
          <a:bodyPr vert="horz" lIns="91440" tIns="45720" rIns="91440" bIns="45720" rtlCol="0" anchor="b">
            <a:normAutofit/>
          </a:bodyPr>
          <a:lstStyle/>
          <a:p>
            <a:pPr algn="l"/>
            <a:r>
              <a:rPr lang="en-US" dirty="0"/>
              <a:t>Use Case</a:t>
            </a:r>
            <a:endParaRPr lang="en-US" kern="1200" dirty="0">
              <a:latin typeface="+mj-lt"/>
              <a:ea typeface="+mj-ea"/>
              <a:cs typeface="+mj-cs"/>
            </a:endParaRPr>
          </a:p>
        </p:txBody>
      </p:sp>
      <p:sp>
        <p:nvSpPr>
          <p:cNvPr id="3" name="Subtitle 2">
            <a:extLst>
              <a:ext uri="{FF2B5EF4-FFF2-40B4-BE49-F238E27FC236}">
                <a16:creationId xmlns:a16="http://schemas.microsoft.com/office/drawing/2014/main" id="{19A7AE18-1148-501F-DA01-723A05F97B7B}"/>
              </a:ext>
            </a:extLst>
          </p:cNvPr>
          <p:cNvSpPr>
            <a:spLocks noGrp="1"/>
          </p:cNvSpPr>
          <p:nvPr>
            <p:ph type="subTitle" idx="1"/>
          </p:nvPr>
        </p:nvSpPr>
        <p:spPr>
          <a:xfrm>
            <a:off x="870148" y="1233489"/>
            <a:ext cx="5491090" cy="4405311"/>
          </a:xfrm>
        </p:spPr>
        <p:txBody>
          <a:bodyPr vert="horz" lIns="91440" tIns="45720" rIns="91440" bIns="45720" rtlCol="0" anchor="t">
            <a:normAutofit/>
          </a:bodyPr>
          <a:lstStyle/>
          <a:p>
            <a:pPr marL="342900" indent="-342900" algn="l">
              <a:buBlip>
                <a:blip r:embed="rId2">
                  <a:extLst>
                    <a:ext uri="{96DAC541-7B7A-43D3-8B79-37D633B846F1}">
                      <asvg:svgBlip xmlns:asvg="http://schemas.microsoft.com/office/drawing/2016/SVG/main" r:embed="rId3"/>
                    </a:ext>
                  </a:extLst>
                </a:blip>
              </a:buBlip>
            </a:pPr>
            <a:endParaRPr lang="en-US" sz="2000" b="1" dirty="0"/>
          </a:p>
          <a:p>
            <a:pPr marL="342900" indent="-342900" algn="l">
              <a:buBlip>
                <a:blip r:embed="rId2">
                  <a:extLst>
                    <a:ext uri="{96DAC541-7B7A-43D3-8B79-37D633B846F1}">
                      <asvg:svgBlip xmlns:asvg="http://schemas.microsoft.com/office/drawing/2016/SVG/main" r:embed="rId3"/>
                    </a:ext>
                  </a:extLst>
                </a:blip>
              </a:buBlip>
            </a:pPr>
            <a:r>
              <a:rPr lang="en-US" sz="2000" b="1" dirty="0"/>
              <a:t>Customer Support Knowledge Base: </a:t>
            </a:r>
            <a:r>
              <a:rPr lang="en-US" sz="2000" dirty="0"/>
              <a:t>Integrate the system into their customer support platforms, allowing users to ask questions and receive relevant answers from product manuals or support documentation</a:t>
            </a:r>
            <a:endParaRPr lang="en-US" sz="2000" b="1" dirty="0"/>
          </a:p>
          <a:p>
            <a:pPr marL="342900" indent="-342900" algn="l">
              <a:buBlip>
                <a:blip r:embed="rId2">
                  <a:extLst>
                    <a:ext uri="{96DAC541-7B7A-43D3-8B79-37D633B846F1}">
                      <asvg:svgBlip xmlns:asvg="http://schemas.microsoft.com/office/drawing/2016/SVG/main" r:embed="rId3"/>
                    </a:ext>
                  </a:extLst>
                </a:blip>
              </a:buBlip>
            </a:pPr>
            <a:r>
              <a:rPr lang="en-US" sz="2000" b="1" dirty="0"/>
              <a:t>Technical Documentation Inquiry: </a:t>
            </a:r>
            <a:r>
              <a:rPr lang="en-US" sz="2000" dirty="0"/>
              <a:t>Developers or technical writers can use the system to inquire about specific details in technical documentation, making it easier to find and understand complex information</a:t>
            </a:r>
          </a:p>
          <a:p>
            <a:pPr marL="342900" indent="-342900" algn="l">
              <a:buBlip>
                <a:blip r:embed="rId2">
                  <a:extLst>
                    <a:ext uri="{96DAC541-7B7A-43D3-8B79-37D633B846F1}">
                      <asvg:svgBlip xmlns:asvg="http://schemas.microsoft.com/office/drawing/2016/SVG/main" r:embed="rId3"/>
                    </a:ext>
                  </a:extLst>
                </a:blip>
              </a:buBlip>
            </a:pPr>
            <a:r>
              <a:rPr lang="en-US" sz="2000" b="1" dirty="0"/>
              <a:t>Document Summarization: </a:t>
            </a:r>
            <a:r>
              <a:rPr lang="en-US" sz="2000" dirty="0"/>
              <a:t>Users can utilize the system to summarize lengthy documents. By asking targeted questions</a:t>
            </a:r>
          </a:p>
          <a:p>
            <a:pPr algn="l"/>
            <a:endParaRPr lang="en-US" sz="2000" dirty="0"/>
          </a:p>
        </p:txBody>
      </p:sp>
      <p:pic>
        <p:nvPicPr>
          <p:cNvPr id="8" name="Picture 7" descr="A collage of different images of people using devices&#10;&#10;Description automatically generated">
            <a:extLst>
              <a:ext uri="{FF2B5EF4-FFF2-40B4-BE49-F238E27FC236}">
                <a16:creationId xmlns:a16="http://schemas.microsoft.com/office/drawing/2014/main" id="{A8C206FB-E1E1-E22D-1DB2-EBABA6C50F9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38950" y="657578"/>
            <a:ext cx="4723559" cy="4723559"/>
          </a:xfrm>
          <a:custGeom>
            <a:avLst/>
            <a:gdLst/>
            <a:ahLst/>
            <a:cxnLst/>
            <a:rect l="l" t="t" r="r" b="b"/>
            <a:pathLst>
              <a:path w="4579832" h="5347063">
                <a:moveTo>
                  <a:pt x="106985" y="0"/>
                </a:moveTo>
                <a:lnTo>
                  <a:pt x="4472847" y="0"/>
                </a:lnTo>
                <a:cubicBezTo>
                  <a:pt x="4531933" y="0"/>
                  <a:pt x="4579832" y="47899"/>
                  <a:pt x="4579832" y="106985"/>
                </a:cubicBezTo>
                <a:lnTo>
                  <a:pt x="4579832" y="5240078"/>
                </a:lnTo>
                <a:cubicBezTo>
                  <a:pt x="4579832" y="5299164"/>
                  <a:pt x="4531933" y="5347063"/>
                  <a:pt x="4472847" y="5347063"/>
                </a:cubicBezTo>
                <a:lnTo>
                  <a:pt x="106985" y="5347063"/>
                </a:lnTo>
                <a:cubicBezTo>
                  <a:pt x="47899" y="5347063"/>
                  <a:pt x="0" y="5299164"/>
                  <a:pt x="0" y="5240078"/>
                </a:cubicBezTo>
                <a:lnTo>
                  <a:pt x="0" y="106985"/>
                </a:lnTo>
                <a:cubicBezTo>
                  <a:pt x="0" y="47899"/>
                  <a:pt x="47899" y="0"/>
                  <a:pt x="106985" y="0"/>
                </a:cubicBezTo>
                <a:close/>
              </a:path>
            </a:pathLst>
          </a:custGeom>
        </p:spPr>
      </p:pic>
      <p:sp>
        <p:nvSpPr>
          <p:cNvPr id="30" name="Rectangle 29">
            <a:extLst>
              <a:ext uri="{FF2B5EF4-FFF2-40B4-BE49-F238E27FC236}">
                <a16:creationId xmlns:a16="http://schemas.microsoft.com/office/drawing/2014/main" id="{9DC011D4-C95F-4B2E-9A3C-A46DCDE956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38584" y="447363"/>
            <a:ext cx="734141" cy="734141"/>
          </a:xfrm>
          <a:prstGeom prst="rect">
            <a:avLst/>
          </a:prstGeom>
          <a:noFill/>
          <a:ln w="127000">
            <a:solidFill>
              <a:schemeClr val="accent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6" name="AutoShape 4" descr="Generated from prompt">
            <a:extLst>
              <a:ext uri="{FF2B5EF4-FFF2-40B4-BE49-F238E27FC236}">
                <a16:creationId xmlns:a16="http://schemas.microsoft.com/office/drawing/2014/main" id="{16799B78-7CD6-9344-03CD-9CE92BC87720}"/>
              </a:ext>
            </a:extLst>
          </p:cNvPr>
          <p:cNvSpPr>
            <a:spLocks noChangeAspect="1" noChangeArrowheads="1"/>
          </p:cNvSpPr>
          <p:nvPr/>
        </p:nvSpPr>
        <p:spPr bwMode="auto">
          <a:xfrm>
            <a:off x="5943600" y="657578"/>
            <a:ext cx="2466975" cy="2923822"/>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8596182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400"/>
                                        <p:tgtEl>
                                          <p:spTgt spid="3">
                                            <p:txEl>
                                              <p:pRg st="1" end="1"/>
                                            </p:txEl>
                                          </p:spTgt>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2" end="2"/>
                                            </p:txEl>
                                          </p:spTgt>
                                        </p:tgtEl>
                                        <p:attrNameLst>
                                          <p:attrName>style.visibility</p:attrName>
                                        </p:attrNameLst>
                                      </p:cBhvr>
                                      <p:to>
                                        <p:strVal val="visible"/>
                                      </p:to>
                                    </p:set>
                                    <p:animEffect transition="in" filter="fade">
                                      <p:cBhvr>
                                        <p:cTn id="10" dur="400"/>
                                        <p:tgtEl>
                                          <p:spTgt spid="3">
                                            <p:txEl>
                                              <p:pRg st="2" end="2"/>
                                            </p:txEl>
                                          </p:spTgt>
                                        </p:tgtEl>
                                      </p:cBhvr>
                                    </p:animEffect>
                                  </p:childTnLst>
                                </p:cTn>
                              </p:par>
                              <p:par>
                                <p:cTn id="11" presetID="10" presetClass="entr" presetSubtype="0" fill="hold" grpId="0" nodeType="withEffect">
                                  <p:stCondLst>
                                    <p:cond delay="2000"/>
                                  </p:stCondLst>
                                  <p:iterate type="lt">
                                    <p:tmPct val="10000"/>
                                  </p:iterate>
                                  <p:childTnLst>
                                    <p:set>
                                      <p:cBhvr>
                                        <p:cTn id="12" dur="1" fill="hold">
                                          <p:stCondLst>
                                            <p:cond delay="0"/>
                                          </p:stCondLst>
                                        </p:cTn>
                                        <p:tgtEl>
                                          <p:spTgt spid="3">
                                            <p:txEl>
                                              <p:pRg st="3" end="3"/>
                                            </p:txEl>
                                          </p:spTgt>
                                        </p:tgtEl>
                                        <p:attrNameLst>
                                          <p:attrName>style.visibility</p:attrName>
                                        </p:attrNameLst>
                                      </p:cBhvr>
                                      <p:to>
                                        <p:strVal val="visible"/>
                                      </p:to>
                                    </p:set>
                                    <p:animEffect transition="in" filter="fade">
                                      <p:cBhvr>
                                        <p:cTn id="13" dur="400"/>
                                        <p:tgtEl>
                                          <p:spTgt spid="3">
                                            <p:txEl>
                                              <p:pRg st="3" end="3"/>
                                            </p:txEl>
                                          </p:spTgt>
                                        </p:tgtEl>
                                      </p:cBhvr>
                                    </p:animEffect>
                                  </p:childTnLst>
                                </p:cTn>
                              </p:par>
                              <p:par>
                                <p:cTn id="14" presetID="10" presetClass="entr" presetSubtype="0" fill="hold" grpId="0" nodeType="withEffect">
                                  <p:stCondLst>
                                    <p:cond delay="1000"/>
                                  </p:stCondLst>
                                  <p:iterate type="lt">
                                    <p:tmPct val="10000"/>
                                  </p:iterate>
                                  <p:childTnLst>
                                    <p:set>
                                      <p:cBhvr>
                                        <p:cTn id="15" dur="1" fill="hold">
                                          <p:stCondLst>
                                            <p:cond delay="0"/>
                                          </p:stCondLst>
                                        </p:cTn>
                                        <p:tgtEl>
                                          <p:spTgt spid="2"/>
                                        </p:tgtEl>
                                        <p:attrNameLst>
                                          <p:attrName>style.visibility</p:attrName>
                                        </p:attrNameLst>
                                      </p:cBhvr>
                                      <p:to>
                                        <p:strVal val="visible"/>
                                      </p:to>
                                    </p:set>
                                    <p:animEffect transition="in" filter="fade">
                                      <p:cBhvr>
                                        <p:cTn id="16"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51">
            <a:extLst>
              <a:ext uri="{FF2B5EF4-FFF2-40B4-BE49-F238E27FC236}">
                <a16:creationId xmlns:a16="http://schemas.microsoft.com/office/drawing/2014/main" id="{BCC81228-CEA3-402B-B8E5-688F5BFA7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54" name="Arc 53">
            <a:extLst>
              <a:ext uri="{FF2B5EF4-FFF2-40B4-BE49-F238E27FC236}">
                <a16:creationId xmlns:a16="http://schemas.microsoft.com/office/drawing/2014/main" id="{BC0916B8-FF7A-4ECB-9FD7-C7668658D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011959" flipH="1">
            <a:off x="548353" y="3147190"/>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951FAA4-DB6B-566B-32D6-9183A98F2E48}"/>
              </a:ext>
            </a:extLst>
          </p:cNvPr>
          <p:cNvSpPr>
            <a:spLocks noGrp="1"/>
          </p:cNvSpPr>
          <p:nvPr>
            <p:ph type="ctrTitle"/>
          </p:nvPr>
        </p:nvSpPr>
        <p:spPr>
          <a:xfrm>
            <a:off x="1061676" y="2253539"/>
            <a:ext cx="5491090" cy="2387600"/>
          </a:xfrm>
        </p:spPr>
        <p:txBody>
          <a:bodyPr anchor="b">
            <a:normAutofit/>
          </a:bodyPr>
          <a:lstStyle/>
          <a:p>
            <a:pPr algn="l"/>
            <a:r>
              <a:rPr lang="en-US" dirty="0"/>
              <a:t>Proof of </a:t>
            </a:r>
            <a:br>
              <a:rPr lang="en-US" dirty="0"/>
            </a:br>
            <a:r>
              <a:rPr lang="en-US" dirty="0"/>
              <a:t>Concept</a:t>
            </a:r>
          </a:p>
        </p:txBody>
      </p:sp>
      <p:sp>
        <p:nvSpPr>
          <p:cNvPr id="3" name="Subtitle 2">
            <a:extLst>
              <a:ext uri="{FF2B5EF4-FFF2-40B4-BE49-F238E27FC236}">
                <a16:creationId xmlns:a16="http://schemas.microsoft.com/office/drawing/2014/main" id="{19C78E65-A8A1-A5C4-AB42-B09AA90CBC21}"/>
              </a:ext>
            </a:extLst>
          </p:cNvPr>
          <p:cNvSpPr>
            <a:spLocks noGrp="1"/>
          </p:cNvSpPr>
          <p:nvPr>
            <p:ph type="subTitle" idx="1"/>
          </p:nvPr>
        </p:nvSpPr>
        <p:spPr>
          <a:xfrm>
            <a:off x="1406927" y="4641139"/>
            <a:ext cx="5491090" cy="1411993"/>
          </a:xfrm>
        </p:spPr>
        <p:txBody>
          <a:bodyPr anchor="t">
            <a:normAutofit/>
          </a:bodyPr>
          <a:lstStyle/>
          <a:p>
            <a:pPr algn="l"/>
            <a:r>
              <a:rPr lang="en-US" dirty="0"/>
              <a:t>Demonstration</a:t>
            </a:r>
          </a:p>
        </p:txBody>
      </p:sp>
      <p:pic>
        <p:nvPicPr>
          <p:cNvPr id="5" name="Picture 4" descr="A graph and chart with different colored lines&#10;&#10;Description automatically generated with medium confidence">
            <a:extLst>
              <a:ext uri="{FF2B5EF4-FFF2-40B4-BE49-F238E27FC236}">
                <a16:creationId xmlns:a16="http://schemas.microsoft.com/office/drawing/2014/main" id="{1128EDB8-49EA-3320-61B9-ACDF765DABC8}"/>
              </a:ext>
            </a:extLst>
          </p:cNvPr>
          <p:cNvPicPr>
            <a:picLocks noChangeAspect="1"/>
          </p:cNvPicPr>
          <p:nvPr/>
        </p:nvPicPr>
        <p:blipFill rotWithShape="1">
          <a:blip r:embed="rId2">
            <a:extLst>
              <a:ext uri="{28A0092B-C50C-407E-A947-70E740481C1C}">
                <a14:useLocalDpi xmlns:a14="http://schemas.microsoft.com/office/drawing/2010/main" val="0"/>
              </a:ext>
            </a:extLst>
          </a:blip>
          <a:srcRect r="3" b="3"/>
          <a:stretch/>
        </p:blipFill>
        <p:spPr>
          <a:xfrm>
            <a:off x="6744293" y="643469"/>
            <a:ext cx="4757206" cy="4757206"/>
          </a:xfrm>
          <a:custGeom>
            <a:avLst/>
            <a:gdLst/>
            <a:ahLst/>
            <a:cxnLst/>
            <a:rect l="l" t="t" r="r" b="b"/>
            <a:pathLst>
              <a:path w="6094252" h="6857998">
                <a:moveTo>
                  <a:pt x="0" y="0"/>
                </a:moveTo>
                <a:lnTo>
                  <a:pt x="5898122" y="0"/>
                </a:lnTo>
                <a:cubicBezTo>
                  <a:pt x="6006442" y="0"/>
                  <a:pt x="6094252" y="87810"/>
                  <a:pt x="6094252" y="196130"/>
                </a:cubicBezTo>
                <a:lnTo>
                  <a:pt x="6094252" y="6661869"/>
                </a:lnTo>
                <a:cubicBezTo>
                  <a:pt x="6094252" y="6756649"/>
                  <a:pt x="6027023" y="6835726"/>
                  <a:pt x="5937649" y="6854015"/>
                </a:cubicBezTo>
                <a:lnTo>
                  <a:pt x="5898132" y="6857998"/>
                </a:lnTo>
                <a:lnTo>
                  <a:pt x="0" y="6857998"/>
                </a:lnTo>
                <a:close/>
              </a:path>
            </a:pathLst>
          </a:custGeom>
        </p:spPr>
      </p:pic>
      <p:sp>
        <p:nvSpPr>
          <p:cNvPr id="56" name="Rectangle 55">
            <a:extLst>
              <a:ext uri="{FF2B5EF4-FFF2-40B4-BE49-F238E27FC236}">
                <a16:creationId xmlns:a16="http://schemas.microsoft.com/office/drawing/2014/main" id="{9DC011D4-C95F-4B2E-9A3C-A46DCDE956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38584" y="447363"/>
            <a:ext cx="734141" cy="734141"/>
          </a:xfrm>
          <a:prstGeom prst="rect">
            <a:avLst/>
          </a:prstGeom>
          <a:noFill/>
          <a:ln w="127000">
            <a:solidFill>
              <a:schemeClr val="accent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59946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Yellow and blue symbols">
            <a:extLst>
              <a:ext uri="{FF2B5EF4-FFF2-40B4-BE49-F238E27FC236}">
                <a16:creationId xmlns:a16="http://schemas.microsoft.com/office/drawing/2014/main" id="{4D393BD9-823D-2A7F-1857-8EFE62891BCE}"/>
              </a:ext>
            </a:extLst>
          </p:cNvPr>
          <p:cNvPicPr>
            <a:picLocks noChangeAspect="1"/>
          </p:cNvPicPr>
          <p:nvPr/>
        </p:nvPicPr>
        <p:blipFill rotWithShape="1">
          <a:blip r:embed="rId2"/>
          <a:srcRect l="7874" r="12990" b="1"/>
          <a:stretch/>
        </p:blipFill>
        <p:spPr>
          <a:xfrm>
            <a:off x="5101771" y="10"/>
            <a:ext cx="7094361" cy="6857989"/>
          </a:xfrm>
          <a:prstGeom prst="rect">
            <a:avLst/>
          </a:prstGeom>
        </p:spPr>
      </p:pic>
      <p:sp>
        <p:nvSpPr>
          <p:cNvPr id="9" name="Rectangle 8">
            <a:extLst>
              <a:ext uri="{FF2B5EF4-FFF2-40B4-BE49-F238E27FC236}">
                <a16:creationId xmlns:a16="http://schemas.microsoft.com/office/drawing/2014/main" id="{A34066D6-1B59-4642-A86D-39464CEE97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
            <a:ext cx="5272088" cy="68580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Arc 10">
            <a:extLst>
              <a:ext uri="{FF2B5EF4-FFF2-40B4-BE49-F238E27FC236}">
                <a16:creationId xmlns:a16="http://schemas.microsoft.com/office/drawing/2014/main" id="{18E928D9-3091-4385-B979-265D55AD02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303011">
            <a:off x="1718653" y="700861"/>
            <a:ext cx="2987899" cy="2987899"/>
          </a:xfrm>
          <a:prstGeom prst="arc">
            <a:avLst>
              <a:gd name="adj1" fmla="val 14612914"/>
              <a:gd name="adj2" fmla="val 0"/>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4E412B8-C6AD-F543-9AEB-FD07DD9D4A67}"/>
              </a:ext>
            </a:extLst>
          </p:cNvPr>
          <p:cNvSpPr>
            <a:spLocks noGrp="1"/>
          </p:cNvSpPr>
          <p:nvPr>
            <p:ph type="ctrTitle"/>
          </p:nvPr>
        </p:nvSpPr>
        <p:spPr>
          <a:xfrm>
            <a:off x="643467" y="795509"/>
            <a:ext cx="4092525" cy="2798604"/>
          </a:xfrm>
        </p:spPr>
        <p:txBody>
          <a:bodyPr>
            <a:normAutofit/>
          </a:bodyPr>
          <a:lstStyle/>
          <a:p>
            <a:r>
              <a:rPr lang="en-US">
                <a:solidFill>
                  <a:srgbClr val="FFFFFF"/>
                </a:solidFill>
              </a:rPr>
              <a:t>Q&amp;A and Feedback</a:t>
            </a:r>
          </a:p>
        </p:txBody>
      </p:sp>
      <p:sp>
        <p:nvSpPr>
          <p:cNvPr id="13" name="Oval 12">
            <a:extLst>
              <a:ext uri="{FF2B5EF4-FFF2-40B4-BE49-F238E27FC236}">
                <a16:creationId xmlns:a16="http://schemas.microsoft.com/office/drawing/2014/main" id="{7D602432-D774-4CF5-94E8-7D52D01059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01186" y="4626633"/>
            <a:ext cx="491961" cy="491961"/>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3" name="Subtitle 2">
            <a:extLst>
              <a:ext uri="{FF2B5EF4-FFF2-40B4-BE49-F238E27FC236}">
                <a16:creationId xmlns:a16="http://schemas.microsoft.com/office/drawing/2014/main" id="{A8D7D6B9-4DE3-E76F-6599-4FB2B7E1A864}"/>
              </a:ext>
            </a:extLst>
          </p:cNvPr>
          <p:cNvSpPr>
            <a:spLocks noGrp="1"/>
          </p:cNvSpPr>
          <p:nvPr>
            <p:ph type="subTitle" idx="1"/>
          </p:nvPr>
        </p:nvSpPr>
        <p:spPr>
          <a:xfrm>
            <a:off x="643467" y="3686187"/>
            <a:ext cx="4092525" cy="2292581"/>
          </a:xfrm>
        </p:spPr>
        <p:txBody>
          <a:bodyPr>
            <a:normAutofit/>
          </a:bodyPr>
          <a:lstStyle/>
          <a:p>
            <a:r>
              <a:rPr lang="en-US" dirty="0">
                <a:solidFill>
                  <a:srgbClr val="FFFFFF"/>
                </a:solidFill>
              </a:rPr>
              <a:t>Open for questions and feedback</a:t>
            </a:r>
          </a:p>
        </p:txBody>
      </p:sp>
      <p:sp>
        <p:nvSpPr>
          <p:cNvPr id="15" name="Rectangle 14">
            <a:extLst>
              <a:ext uri="{FF2B5EF4-FFF2-40B4-BE49-F238E27FC236}">
                <a16:creationId xmlns:a16="http://schemas.microsoft.com/office/drawing/2014/main" id="{CBF9EBB4-5078-47B2-AAA0-DF4A88D818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27932" y="5011563"/>
            <a:ext cx="731558" cy="731558"/>
          </a:xfrm>
          <a:prstGeom prst="rect">
            <a:avLst/>
          </a:prstGeom>
          <a:noFill/>
          <a:ln w="127000">
            <a:solidFill>
              <a:schemeClr val="accent4"/>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81511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500"/>
                                  </p:stCondLst>
                                  <p:iterate>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00"/>
                                        <p:tgtEl>
                                          <p:spTgt spid="3">
                                            <p:txEl>
                                              <p:pRg st="0" end="0"/>
                                            </p:txEl>
                                          </p:spTgt>
                                        </p:tgtEl>
                                      </p:cBhvr>
                                    </p:animEffect>
                                  </p:childTnLst>
                                </p:cTn>
                              </p:par>
                              <p:par>
                                <p:cTn id="8" presetID="10" presetClass="entr" presetSubtype="0" fill="hold" grpId="0" nodeType="withEffect">
                                  <p:stCondLst>
                                    <p:cond delay="1000"/>
                                  </p:stCondLst>
                                  <p:iterate>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3187</TotalTime>
  <Words>375</Words>
  <Application>Microsoft Office PowerPoint</Application>
  <PresentationFormat>Widescreen</PresentationFormat>
  <Paragraphs>26</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Calibri Light</vt:lpstr>
      <vt:lpstr>Office Theme</vt:lpstr>
      <vt:lpstr>Knowledge Explorer PDF </vt:lpstr>
      <vt:lpstr>Introducing Knowledge Explorer PDF : Your Smart Document Assistance </vt:lpstr>
      <vt:lpstr>System Overview : How it works?</vt:lpstr>
      <vt:lpstr>Technology Stack</vt:lpstr>
      <vt:lpstr>Security Measures</vt:lpstr>
      <vt:lpstr>Next Step</vt:lpstr>
      <vt:lpstr>Use Case</vt:lpstr>
      <vt:lpstr>Proof of  Concept</vt:lpstr>
      <vt:lpstr>Q&amp;A and Feedback</vt:lpstr>
    </vt:vector>
  </TitlesOfParts>
  <Company>BlueCross BlueShield of Tennessee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Semantic Search and Q&amp;A System for PDF Documents</dc:title>
  <dc:creator>Malviya, Avnish</dc:creator>
  <cp:lastModifiedBy>Malviya, Avnish</cp:lastModifiedBy>
  <cp:revision>31</cp:revision>
  <dcterms:created xsi:type="dcterms:W3CDTF">2024-01-20T00:29:03Z</dcterms:created>
  <dcterms:modified xsi:type="dcterms:W3CDTF">2024-01-24T22:05:28Z</dcterms:modified>
</cp:coreProperties>
</file>

<file path=docProps/thumbnail.jpeg>
</file>